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43" r:id="rId5"/>
    <p:sldId id="1659" r:id="rId6"/>
    <p:sldId id="1660" r:id="rId7"/>
    <p:sldId id="344" r:id="rId8"/>
    <p:sldId id="1661" r:id="rId9"/>
    <p:sldId id="1662" r:id="rId10"/>
    <p:sldId id="1663" r:id="rId11"/>
    <p:sldId id="738" r:id="rId12"/>
    <p:sldId id="740" r:id="rId13"/>
    <p:sldId id="1664" r:id="rId14"/>
    <p:sldId id="1665" r:id="rId15"/>
    <p:sldId id="1666" r:id="rId16"/>
    <p:sldId id="1667" r:id="rId17"/>
    <p:sldId id="748" r:id="rId18"/>
    <p:sldId id="751" r:id="rId19"/>
    <p:sldId id="165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ic" id="{C6189A27-DE68-4BA1-B09C-BDBA50361812}">
          <p14:sldIdLst>
            <p14:sldId id="343"/>
            <p14:sldId id="1659"/>
            <p14:sldId id="1660"/>
            <p14:sldId id="344"/>
            <p14:sldId id="1661"/>
            <p14:sldId id="1662"/>
            <p14:sldId id="1663"/>
            <p14:sldId id="738"/>
            <p14:sldId id="740"/>
            <p14:sldId id="1664"/>
            <p14:sldId id="1665"/>
            <p14:sldId id="1666"/>
            <p14:sldId id="1667"/>
            <p14:sldId id="748"/>
            <p14:sldId id="751"/>
            <p14:sldId id="1657"/>
          </p14:sldIdLst>
        </p14:section>
        <p14:section name="Untitled Section" id="{7C9F3675-0605-4285-BBCD-04388845C3D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81">
          <p15:clr>
            <a:srgbClr val="A4A3A4"/>
          </p15:clr>
        </p15:guide>
        <p15:guide id="3" orient="horz" pos="4003">
          <p15:clr>
            <a:srgbClr val="A4A3A4"/>
          </p15:clr>
        </p15:guide>
        <p15:guide id="4" orient="horz" pos="3747">
          <p15:clr>
            <a:srgbClr val="A4A3A4"/>
          </p15:clr>
        </p15:guide>
        <p15:guide id="5" orient="horz" pos="913">
          <p15:clr>
            <a:srgbClr val="A4A3A4"/>
          </p15:clr>
        </p15:guide>
        <p15:guide id="6" orient="horz" pos="1383">
          <p15:clr>
            <a:srgbClr val="A4A3A4"/>
          </p15:clr>
        </p15:guide>
        <p15:guide id="7" pos="5468">
          <p15:clr>
            <a:srgbClr val="A4A3A4"/>
          </p15:clr>
        </p15:guide>
        <p15:guide id="8" pos="3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hryn Keho" initials="K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C18C"/>
    <a:srgbClr val="553176"/>
    <a:srgbClr val="008EB9"/>
    <a:srgbClr val="FF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5" autoAdjust="0"/>
    <p:restoredTop sz="89343" autoAdjust="0"/>
  </p:normalViewPr>
  <p:slideViewPr>
    <p:cSldViewPr snapToGrid="0" snapToObjects="1">
      <p:cViewPr varScale="1">
        <p:scale>
          <a:sx n="105" d="100"/>
          <a:sy n="105" d="100"/>
        </p:scale>
        <p:origin x="2360" y="184"/>
      </p:cViewPr>
      <p:guideLst>
        <p:guide orient="horz" pos="2160"/>
        <p:guide orient="horz" pos="4181"/>
        <p:guide orient="horz" pos="4003"/>
        <p:guide orient="horz" pos="3747"/>
        <p:guide orient="horz" pos="913"/>
        <p:guide orient="horz" pos="1383"/>
        <p:guide pos="5468"/>
        <p:guide pos="343"/>
      </p:guideLst>
    </p:cSldViewPr>
  </p:slideViewPr>
  <p:outlineViewPr>
    <p:cViewPr>
      <p:scale>
        <a:sx n="33" d="100"/>
        <a:sy n="33" d="100"/>
      </p:scale>
      <p:origin x="0" y="-13748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-32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16148-F1FF-7340-9BAB-53AFB3D11C08}" type="datetimeFigureOut">
              <a:rPr lang="en-US" smtClean="0"/>
              <a:t>12/5/19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EA099-75FE-B048-BF22-2914D7C48B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40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975AB-522B-0E47-B8C9-B86BCAC271A2}" type="datetimeFigureOut">
              <a:rPr lang="en-US" smtClean="0"/>
              <a:t>12/5/19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CCA49-40F8-AF47-9957-62F99A1606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0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CCA49-40F8-AF47-9957-62F99A16061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6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CA49-40F8-AF47-9957-62F99A16061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23876" y="720504"/>
            <a:ext cx="8154457" cy="707886"/>
          </a:xfrm>
        </p:spPr>
        <p:txBody>
          <a:bodyPr vert="horz" wrap="square" lIns="0" tIns="45720" rIns="91440" bIns="45720" rtlCol="0" anchor="t" anchorCtr="0">
            <a:spAutoFit/>
          </a:bodyPr>
          <a:lstStyle>
            <a:lvl1pPr>
              <a:defRPr lang="en-US" sz="2000" b="1" i="0" kern="1200" cap="all" spc="30" baseline="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HEADER SHOULD BE all caps and NO LONGER THAN 2 LINES</a:t>
            </a:r>
            <a:endParaRPr lang="en-US" spc="15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3035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523876" y="1567543"/>
            <a:ext cx="8154457" cy="45720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/>
              <a:t>Second level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lvl="3">
              <a:lnSpc>
                <a:spcPct val="90000"/>
              </a:lnSpc>
              <a:spcBef>
                <a:spcPts val="600"/>
              </a:spcBef>
            </a:pPr>
            <a:r>
              <a:rPr lang="en-US"/>
              <a:t>Fourth level</a:t>
            </a:r>
          </a:p>
          <a:p>
            <a:pPr lvl="4">
              <a:lnSpc>
                <a:spcPct val="90000"/>
              </a:lnSpc>
              <a:spcBef>
                <a:spcPts val="60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8686800" y="6327075"/>
            <a:ext cx="368300" cy="365125"/>
          </a:xfrm>
        </p:spPr>
        <p:txBody>
          <a:bodyPr vert="horz" lIns="91440" tIns="45720" rIns="91440" bIns="45720" rtlCol="0" anchor="b" anchorCtr="0"/>
          <a:lstStyle>
            <a:lvl1pPr>
              <a:defRPr lang="en-US" smtClean="0"/>
            </a:lvl1pPr>
          </a:lstStyle>
          <a:p>
            <a:fld id="{6C13F880-8D04-9C49-A315-BC2D625520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24933" y="6327075"/>
            <a:ext cx="7955281" cy="318317"/>
          </a:xfrm>
        </p:spPr>
        <p:txBody>
          <a:bodyPr lIns="0" bIns="0" anchor="b" anchorCtr="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288925" indent="0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2pPr>
            <a:lvl3pPr marL="569912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3pPr>
            <a:lvl4pPr marL="8604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4pPr>
            <a:lvl5pPr marL="11398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80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62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Title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571"/>
            <a:ext cx="9142477" cy="685685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4771019"/>
            <a:ext cx="9144000" cy="20869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4765860"/>
            <a:ext cx="524932" cy="10175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24933" y="6552735"/>
            <a:ext cx="7240301" cy="225072"/>
          </a:xfrm>
          <a:prstGeom prst="rect">
            <a:avLst/>
          </a:prstGeom>
        </p:spPr>
        <p:txBody>
          <a:bodyPr wrap="none" lIns="0" rtlCol="0" anchor="t">
            <a:noAutofit/>
          </a:bodyPr>
          <a:lstStyle/>
          <a:p>
            <a:r>
              <a:rPr lang="en-US" sz="700" dirty="0">
                <a:solidFill>
                  <a:srgbClr val="000000">
                    <a:lumMod val="65000"/>
                    <a:lumOff val="35000"/>
                  </a:srgbClr>
                </a:solidFill>
                <a:cs typeface="Arial"/>
              </a:rPr>
              <a:t>For Research Use Only. Not for use in diagnostics procedures. © Copyright 2019 by Pacific Biosciences of California, Inc. All rights reserved.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24933" y="5126296"/>
            <a:ext cx="8170334" cy="954107"/>
          </a:xfrm>
        </p:spPr>
        <p:txBody>
          <a:bodyPr wrap="square" lIns="0" anchor="t" anchorCtr="0">
            <a:spAutoFit/>
          </a:bodyPr>
          <a:lstStyle>
            <a:lvl1pPr algn="l">
              <a:defRPr sz="2800" spc="0" baseline="0">
                <a:solidFill>
                  <a:schemeClr val="tx2"/>
                </a:solidFill>
              </a:defRPr>
            </a:lvl1pPr>
          </a:lstStyle>
          <a:p>
            <a:r>
              <a:rPr lang="en-US" sz="2800" spc="140" dirty="0"/>
              <a:t>Header Should Be No Longer Than 2 </a:t>
            </a:r>
            <a:br>
              <a:rPr lang="en-US" sz="2800" spc="140" dirty="0"/>
            </a:br>
            <a:r>
              <a:rPr lang="en-US" sz="2800" spc="140" dirty="0"/>
              <a:t>Lines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4933" y="6120241"/>
            <a:ext cx="8170334" cy="376054"/>
          </a:xfrm>
        </p:spPr>
        <p:txBody>
          <a:bodyPr lIns="0">
            <a:normAutofit/>
          </a:bodyPr>
          <a:lstStyle>
            <a:lvl1pPr marL="0" indent="0" algn="l">
              <a:buNone/>
              <a:defRPr sz="1700" spc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 should be no longer than 1 line long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64" y="400972"/>
            <a:ext cx="2172355" cy="8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6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Bi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4771019"/>
            <a:ext cx="9144000" cy="2086981"/>
          </a:xfrm>
          <a:prstGeom prst="rect">
            <a:avLst/>
          </a:prstGeom>
          <a:solidFill>
            <a:srgbClr val="57B779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4765860"/>
            <a:ext cx="524932" cy="1017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64" y="400972"/>
            <a:ext cx="2172355" cy="8435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24933" y="6552735"/>
            <a:ext cx="7240301" cy="225072"/>
          </a:xfrm>
          <a:prstGeom prst="rect">
            <a:avLst/>
          </a:prstGeom>
        </p:spPr>
        <p:txBody>
          <a:bodyPr wrap="none" lIns="0" rtlCol="0" anchor="t">
            <a:noAutofit/>
          </a:bodyPr>
          <a:lstStyle/>
          <a:p>
            <a:pPr algn="l"/>
            <a:r>
              <a:rPr lang="en-US" sz="700" baseline="0" dirty="0">
                <a:solidFill>
                  <a:schemeClr val="bg1"/>
                </a:solidFill>
                <a:latin typeface="Arial"/>
                <a:cs typeface="Arial"/>
              </a:rPr>
              <a:t>For Research Use Only. Not for use in diagnostics procedures. © Copyright 2017 by Pacific Biosciences of California, Inc. All rights reserved.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8411" y="4923983"/>
            <a:ext cx="8229600" cy="1143000"/>
          </a:xfrm>
        </p:spPr>
        <p:txBody>
          <a:bodyPr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1" i="0" kern="1200" spc="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38150" y="6102349"/>
            <a:ext cx="8229600" cy="412750"/>
          </a:xfrm>
        </p:spPr>
        <p:txBody>
          <a:bodyPr>
            <a:normAutofit/>
          </a:bodyPr>
          <a:lstStyle>
            <a:lvl1pPr marL="0" indent="0">
              <a:buNone/>
              <a:defRPr lang="en-US" sz="1700" b="0" kern="1200" spc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3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Bio v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11278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9933" y="231195"/>
            <a:ext cx="2535028" cy="11999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4771019"/>
            <a:ext cx="9144000" cy="2086981"/>
          </a:xfrm>
          <a:prstGeom prst="rect">
            <a:avLst/>
          </a:prstGeom>
          <a:solidFill>
            <a:srgbClr val="57B779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4765860"/>
            <a:ext cx="524932" cy="1017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24933" y="6552735"/>
            <a:ext cx="7240301" cy="225072"/>
          </a:xfrm>
          <a:prstGeom prst="rect">
            <a:avLst/>
          </a:prstGeom>
        </p:spPr>
        <p:txBody>
          <a:bodyPr wrap="none" lIns="0" rtlCol="0" anchor="t">
            <a:noAutofit/>
          </a:bodyPr>
          <a:lstStyle/>
          <a:p>
            <a:pPr algn="l"/>
            <a:r>
              <a:rPr lang="en-US" sz="700" baseline="0" dirty="0">
                <a:solidFill>
                  <a:schemeClr val="bg1"/>
                </a:solidFill>
                <a:latin typeface="Arial"/>
                <a:cs typeface="Arial"/>
              </a:rPr>
              <a:t>For Research Use Only. Not for use in diagnostics procedures. © Copyright 2017 by Pacific Biosciences of California, Inc. All rights reserved.</a:t>
            </a:r>
          </a:p>
        </p:txBody>
      </p:sp>
      <p:sp>
        <p:nvSpPr>
          <p:cNvPr id="6" name="Title 5"/>
          <p:cNvSpPr>
            <a:spLocks noGrp="1"/>
          </p:cNvSpPr>
          <p:nvPr userDrawn="1">
            <p:ph type="title"/>
          </p:nvPr>
        </p:nvSpPr>
        <p:spPr>
          <a:xfrm>
            <a:off x="438411" y="4923983"/>
            <a:ext cx="8229600" cy="1143000"/>
          </a:xfrm>
        </p:spPr>
        <p:txBody>
          <a:bodyPr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1" i="0" kern="1200" spc="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 userDrawn="1">
            <p:ph type="body" sz="quarter" idx="11"/>
          </p:nvPr>
        </p:nvSpPr>
        <p:spPr>
          <a:xfrm>
            <a:off x="438150" y="6102349"/>
            <a:ext cx="8229600" cy="412750"/>
          </a:xfrm>
        </p:spPr>
        <p:txBody>
          <a:bodyPr>
            <a:normAutofit/>
          </a:bodyPr>
          <a:lstStyle>
            <a:lvl1pPr marL="0" indent="0">
              <a:buNone/>
              <a:defRPr lang="en-US" sz="1700" b="0" kern="1200" spc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899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and Leg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PacBio_logo_color-02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8220" y="2135909"/>
            <a:ext cx="4796384" cy="166254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54505" y="6077378"/>
            <a:ext cx="7834991" cy="797503"/>
          </a:xfrm>
          <a:prstGeom prst="rect">
            <a:avLst/>
          </a:prstGeom>
        </p:spPr>
        <p:txBody>
          <a:bodyPr wrap="square" lIns="0" rIns="0" rtlCol="0" anchor="t"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7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Research Use Only. Not for use in diagnostics procedures. © Copyright 2017 by Pacific Biosciences of California, Inc. All rights reserved. Pacific Biosciences, the Pacific Biosciences logo, PacBio, SMRT, SMRTbell, Iso-Seq, and Sequel are trademarks of Pacific Biosciences. BluePippin and </a:t>
            </a:r>
            <a:r>
              <a:rPr lang="en-US" sz="700" baseline="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SageELF</a:t>
            </a:r>
            <a:r>
              <a:rPr lang="en-US" sz="7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trademarks of Sage Science. NGS-go and </a:t>
            </a:r>
            <a:r>
              <a:rPr lang="en-US" sz="700" baseline="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NGSengine</a:t>
            </a:r>
            <a:r>
              <a:rPr lang="en-US" sz="7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trademarks of </a:t>
            </a:r>
            <a:r>
              <a:rPr lang="en-US" sz="700" baseline="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GenDx</a:t>
            </a:r>
            <a:r>
              <a:rPr lang="en-US" sz="7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FEMTO Pulse and Fragment Analyzer are trademarks of Advanced Analytical Technologies. </a:t>
            </a:r>
          </a:p>
          <a:p>
            <a:pPr algn="ctr">
              <a:spcAft>
                <a:spcPts val="300"/>
              </a:spcAft>
            </a:pPr>
            <a:r>
              <a:rPr lang="en-US" sz="7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other trademarks are the sole property of their respective owners.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459482" y="5657234"/>
            <a:ext cx="2225038" cy="398751"/>
          </a:xfrm>
          <a:prstGeom prst="rect">
            <a:avLst/>
          </a:prstGeom>
        </p:spPr>
        <p:txBody>
          <a:bodyPr wrap="square" lIns="0" rIns="0" rtlCol="0" anchor="ctr"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6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www.pacb.com</a:t>
            </a:r>
          </a:p>
        </p:txBody>
      </p:sp>
    </p:spTree>
    <p:extLst>
      <p:ext uri="{BB962C8B-B14F-4D97-AF65-F5344CB8AC3E}">
        <p14:creationId xmlns:p14="http://schemas.microsoft.com/office/powerpoint/2010/main" val="379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23876" y="720504"/>
            <a:ext cx="8154457" cy="707886"/>
          </a:xfrm>
        </p:spPr>
        <p:txBody>
          <a:bodyPr vert="horz" wrap="square" lIns="0" tIns="45720" rIns="91440" bIns="45720" rtlCol="0" anchor="t" anchorCtr="0">
            <a:spAutoFit/>
          </a:bodyPr>
          <a:lstStyle>
            <a:lvl1pPr>
              <a:defRPr lang="en-US" sz="2000" b="1" i="0" kern="1200" cap="all" spc="30" baseline="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HEADER SHOULD BE all caps and NO LONGER THAN 2 LINES</a:t>
            </a:r>
            <a:endParaRPr lang="en-US" spc="15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3035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523876" y="1567543"/>
            <a:ext cx="8154457" cy="4572000"/>
          </a:xfrm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1" dirty="0" smtClean="0">
                <a:solidFill>
                  <a:schemeClr val="accent1"/>
                </a:solidFill>
              </a:defRPr>
            </a:lvl1pPr>
            <a:lvl2pPr marL="231775" indent="-174625">
              <a:defRPr lang="en-US" sz="1800" dirty="0" smtClean="0"/>
            </a:lvl2pPr>
            <a:lvl3pPr marL="512763" indent="-173038">
              <a:defRPr lang="en-US" sz="1600" dirty="0" smtClean="0"/>
            </a:lvl3pPr>
            <a:lvl4pPr marL="801688" indent="-173038">
              <a:defRPr lang="en-US" dirty="0" smtClean="0"/>
            </a:lvl4pPr>
            <a:lvl5pPr marL="1082675" indent="-173038">
              <a:defRPr lang="en-US" dirty="0"/>
            </a:lvl5pPr>
          </a:lstStyle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/>
              <a:t>Second level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lvl="3">
              <a:lnSpc>
                <a:spcPct val="90000"/>
              </a:lnSpc>
              <a:spcBef>
                <a:spcPts val="600"/>
              </a:spcBef>
            </a:pPr>
            <a:r>
              <a:rPr lang="en-US"/>
              <a:t>Fourth level</a:t>
            </a:r>
          </a:p>
          <a:p>
            <a:pPr lvl="4">
              <a:lnSpc>
                <a:spcPct val="90000"/>
              </a:lnSpc>
              <a:spcBef>
                <a:spcPts val="60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8686800" y="6327075"/>
            <a:ext cx="368300" cy="365125"/>
          </a:xfrm>
        </p:spPr>
        <p:txBody>
          <a:bodyPr vert="horz" lIns="91440" tIns="45720" rIns="91440" bIns="45720" rtlCol="0" anchor="b" anchorCtr="0"/>
          <a:lstStyle>
            <a:lvl1pPr>
              <a:defRPr lang="en-US" smtClean="0"/>
            </a:lvl1pPr>
          </a:lstStyle>
          <a:p>
            <a:fld id="{6C13F880-8D04-9C49-A315-BC2D625520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24933" y="6327075"/>
            <a:ext cx="7955281" cy="318317"/>
          </a:xfrm>
        </p:spPr>
        <p:txBody>
          <a:bodyPr lIns="0" bIns="0" anchor="b" anchorCtr="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288925" indent="0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2pPr>
            <a:lvl3pPr marL="569912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3pPr>
            <a:lvl4pPr marL="8604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4pPr>
            <a:lvl5pPr marL="11398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1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30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876" y="720504"/>
            <a:ext cx="8154458" cy="707886"/>
          </a:xfrm>
        </p:spPr>
        <p:txBody>
          <a:bodyPr vert="horz" wrap="square" lIns="0" tIns="45720" rIns="91440" bIns="45720" rtlCol="0" anchor="t" anchorCtr="0">
            <a:spAutoFit/>
          </a:bodyPr>
          <a:lstStyle>
            <a:lvl1pPr>
              <a:defRPr lang="en-US" sz="2000" b="1" i="0" kern="1200" cap="all" spc="30" baseline="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HEADER SHOULD BE all caps and NO LONGER THAN 2 LINES</a:t>
            </a:r>
            <a:endParaRPr lang="en-US" spc="150" dirty="0">
              <a:solidFill>
                <a:schemeClr val="tx2"/>
              </a:solidFill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8686800" y="6327075"/>
            <a:ext cx="368300" cy="365125"/>
          </a:xfrm>
        </p:spPr>
        <p:txBody>
          <a:bodyPr vert="horz" lIns="91440" tIns="45720" rIns="91440" bIns="45720" rtlCol="0" anchor="b" anchorCtr="0"/>
          <a:lstStyle>
            <a:lvl1pPr>
              <a:defRPr lang="en-US" smtClean="0"/>
            </a:lvl1pPr>
          </a:lstStyle>
          <a:p>
            <a:fld id="{6C13F880-8D04-9C49-A315-BC2D625520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517178" y="1436862"/>
            <a:ext cx="8142287" cy="646331"/>
          </a:xfrm>
        </p:spPr>
        <p:txBody>
          <a:bodyPr lIns="0">
            <a:spAutoFit/>
          </a:bodyPr>
          <a:lstStyle>
            <a:lvl1pPr marL="0" indent="0">
              <a:buNone/>
              <a:defRPr lang="en-US" sz="1800" b="0" kern="1200" spc="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Subhead should be no longer than 2 lines.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non </a:t>
            </a:r>
            <a:r>
              <a:rPr lang="en-US" dirty="0" err="1"/>
              <a:t>neque</a:t>
            </a:r>
            <a:r>
              <a:rPr lang="en-US" dirty="0"/>
              <a:t> a </a:t>
            </a:r>
            <a:br>
              <a:rPr lang="en-US" dirty="0"/>
            </a:br>
            <a:r>
              <a:rPr lang="en-US" dirty="0" err="1"/>
              <a:t>bibendum</a:t>
            </a:r>
            <a:r>
              <a:rPr lang="en-US" dirty="0"/>
              <a:t>. In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ex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518875" y="2195513"/>
            <a:ext cx="8134350" cy="3513137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/>
              <a:t>Second level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lvl="3">
              <a:lnSpc>
                <a:spcPct val="90000"/>
              </a:lnSpc>
              <a:spcBef>
                <a:spcPts val="600"/>
              </a:spcBef>
            </a:pPr>
            <a:r>
              <a:rPr lang="en-US"/>
              <a:t>Fourth level</a:t>
            </a:r>
          </a:p>
          <a:p>
            <a:pPr lvl="4">
              <a:lnSpc>
                <a:spcPct val="90000"/>
              </a:lnSpc>
              <a:spcBef>
                <a:spcPts val="60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24933" y="6327075"/>
            <a:ext cx="7955281" cy="318317"/>
          </a:xfrm>
        </p:spPr>
        <p:txBody>
          <a:bodyPr lIns="0" bIns="0" anchor="b" anchorCtr="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288925" indent="0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2pPr>
            <a:lvl3pPr marL="569912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3pPr>
            <a:lvl4pPr marL="8604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4pPr>
            <a:lvl5pPr marL="11398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8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30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876" y="720504"/>
            <a:ext cx="8154458" cy="707886"/>
          </a:xfrm>
        </p:spPr>
        <p:txBody>
          <a:bodyPr vert="horz" wrap="square" lIns="0" tIns="45720" rIns="91440" bIns="45720" rtlCol="0" anchor="t" anchorCtr="0">
            <a:spAutoFit/>
          </a:bodyPr>
          <a:lstStyle>
            <a:lvl1pPr>
              <a:defRPr lang="en-US" sz="2000" b="1" i="0" kern="1200" cap="all" spc="30" baseline="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HEADER SHOULD BE all caps and NO LONGER THAN 2 LINES</a:t>
            </a:r>
            <a:endParaRPr lang="en-US" spc="150" dirty="0">
              <a:solidFill>
                <a:schemeClr val="tx2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3876" y="1437392"/>
            <a:ext cx="8154457" cy="646331"/>
          </a:xfrm>
        </p:spPr>
        <p:txBody>
          <a:bodyPr vert="horz" wrap="square" lIns="0" tIns="45720" rIns="91440" bIns="45720" rtlCol="0">
            <a:spAutoFit/>
          </a:bodyPr>
          <a:lstStyle>
            <a:lvl1pPr marL="0" indent="-171450">
              <a:buNone/>
              <a:defRPr lang="en-US" spc="0" dirty="0">
                <a:solidFill>
                  <a:schemeClr val="accent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1"/>
                </a:solidFill>
              </a:rPr>
              <a:t>Subhead should be no longer than 2 lines. </a:t>
            </a:r>
            <a:r>
              <a:rPr lang="en-US" dirty="0" err="1">
                <a:solidFill>
                  <a:schemeClr val="accent1"/>
                </a:solidFill>
              </a:rPr>
              <a:t>Nullam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hendrerit</a:t>
            </a:r>
            <a:r>
              <a:rPr lang="en-US" dirty="0">
                <a:solidFill>
                  <a:schemeClr val="accent1"/>
                </a:solidFill>
              </a:rPr>
              <a:t> non </a:t>
            </a:r>
            <a:r>
              <a:rPr lang="en-US" dirty="0" err="1">
                <a:solidFill>
                  <a:schemeClr val="accent1"/>
                </a:solidFill>
              </a:rPr>
              <a:t>neque</a:t>
            </a:r>
            <a:r>
              <a:rPr lang="en-US" dirty="0">
                <a:solidFill>
                  <a:schemeClr val="accent1"/>
                </a:solidFill>
              </a:rPr>
              <a:t> a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err="1">
                <a:solidFill>
                  <a:schemeClr val="accent1"/>
                </a:solidFill>
              </a:rPr>
              <a:t>bibendum</a:t>
            </a:r>
            <a:r>
              <a:rPr lang="en-US" dirty="0">
                <a:solidFill>
                  <a:schemeClr val="accent1"/>
                </a:solidFill>
              </a:rPr>
              <a:t>. In </a:t>
            </a:r>
            <a:r>
              <a:rPr lang="en-US" dirty="0" err="1">
                <a:solidFill>
                  <a:schemeClr val="accent1"/>
                </a:solidFill>
              </a:rPr>
              <a:t>bibendum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odio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eu</a:t>
            </a:r>
            <a:r>
              <a:rPr lang="en-US" dirty="0">
                <a:solidFill>
                  <a:schemeClr val="accent1"/>
                </a:solidFill>
              </a:rPr>
              <a:t> ex </a:t>
            </a:r>
            <a:r>
              <a:rPr lang="en-US" dirty="0" err="1">
                <a:solidFill>
                  <a:schemeClr val="accent1"/>
                </a:solidFill>
              </a:rPr>
              <a:t>accumsan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congue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8686800" y="6327075"/>
            <a:ext cx="368300" cy="365125"/>
          </a:xfrm>
        </p:spPr>
        <p:txBody>
          <a:bodyPr vert="horz" lIns="91440" tIns="45720" rIns="91440" bIns="45720" rtlCol="0" anchor="b" anchorCtr="0"/>
          <a:lstStyle>
            <a:lvl1pPr>
              <a:defRPr lang="en-US" smtClean="0"/>
            </a:lvl1pPr>
          </a:lstStyle>
          <a:p>
            <a:fld id="{6C13F880-8D04-9C49-A315-BC2D625520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24933" y="6327075"/>
            <a:ext cx="7955281" cy="318317"/>
          </a:xfrm>
        </p:spPr>
        <p:txBody>
          <a:bodyPr lIns="0" bIns="0" anchor="b" anchorCtr="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288925" indent="0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2pPr>
            <a:lvl3pPr marL="569912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3pPr>
            <a:lvl4pPr marL="8604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4pPr>
            <a:lvl5pPr marL="11398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3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/ Grap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23876" y="1028280"/>
            <a:ext cx="8154457" cy="400110"/>
          </a:xfrm>
        </p:spPr>
        <p:txBody>
          <a:bodyPr vert="horz" wrap="square" lIns="0" tIns="45720" rIns="91440" bIns="45720" rtlCol="0" anchor="b" anchorCtr="0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" baseline="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lv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GRAPH OR TABLE TITLE</a:t>
            </a:r>
            <a:endParaRPr lang="en-US" spc="15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3035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721880" y="2186730"/>
            <a:ext cx="5700241" cy="3608864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8686800" y="6327075"/>
            <a:ext cx="368300" cy="365125"/>
          </a:xfrm>
        </p:spPr>
        <p:txBody>
          <a:bodyPr vert="horz" lIns="91440" tIns="45720" rIns="91440" bIns="45720" rtlCol="0" anchor="b" anchorCtr="0"/>
          <a:lstStyle>
            <a:lvl1pPr>
              <a:defRPr lang="en-US" smtClean="0"/>
            </a:lvl1pPr>
          </a:lstStyle>
          <a:p>
            <a:fld id="{6C13F880-8D04-9C49-A315-BC2D625520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24933" y="6327075"/>
            <a:ext cx="7955281" cy="318317"/>
          </a:xfrm>
        </p:spPr>
        <p:txBody>
          <a:bodyPr lIns="0" bIns="0" anchor="b" anchorCtr="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288925" indent="0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2pPr>
            <a:lvl3pPr marL="569912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3pPr>
            <a:lvl4pPr marL="8604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4pPr>
            <a:lvl5pPr marL="11398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3876" y="1567543"/>
            <a:ext cx="3946524" cy="455862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/>
              <a:t>Second level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lvl="3">
              <a:lnSpc>
                <a:spcPct val="90000"/>
              </a:lnSpc>
              <a:spcBef>
                <a:spcPts val="600"/>
              </a:spcBef>
            </a:pPr>
            <a:r>
              <a:rPr lang="en-US"/>
              <a:t>Fourth level</a:t>
            </a:r>
          </a:p>
          <a:p>
            <a:pPr lvl="4">
              <a:lnSpc>
                <a:spcPct val="90000"/>
              </a:lnSpc>
              <a:spcBef>
                <a:spcPts val="60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23876" y="720505"/>
            <a:ext cx="8154458" cy="707886"/>
          </a:xfrm>
        </p:spPr>
        <p:txBody>
          <a:bodyPr vert="horz" wrap="square" lIns="0" tIns="45720" rIns="91440" bIns="45720" rtlCol="0" anchor="t" anchorCtr="0">
            <a:spAutoFit/>
          </a:bodyPr>
          <a:lstStyle>
            <a:lvl1pPr>
              <a:defRPr lang="en-US" sz="2000" b="1" i="0" kern="1200" cap="all" spc="30" baseline="0" dirty="0" smtClean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HEADER SHOULD BE all caps and NO LONGER THAN 2 LINES</a:t>
            </a:r>
            <a:endParaRPr lang="en-US" spc="150" dirty="0">
              <a:solidFill>
                <a:schemeClr val="tx2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699000" y="1567543"/>
            <a:ext cx="3976650" cy="455862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/>
              <a:t>Second level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lvl="3">
              <a:lnSpc>
                <a:spcPct val="90000"/>
              </a:lnSpc>
              <a:spcBef>
                <a:spcPts val="600"/>
              </a:spcBef>
            </a:pPr>
            <a:r>
              <a:rPr lang="en-US"/>
              <a:t>Fourth level</a:t>
            </a:r>
          </a:p>
          <a:p>
            <a:pPr lvl="4">
              <a:lnSpc>
                <a:spcPct val="90000"/>
              </a:lnSpc>
              <a:spcBef>
                <a:spcPts val="600"/>
              </a:spcBef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30352"/>
          </a:xfrm>
          <a:prstGeom prst="rect">
            <a:avLst/>
          </a:prstGeom>
        </p:spPr>
      </p:pic>
      <p:sp>
        <p:nvSpPr>
          <p:cNvPr id="16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8686800" y="6327075"/>
            <a:ext cx="368300" cy="365125"/>
          </a:xfrm>
        </p:spPr>
        <p:txBody>
          <a:bodyPr vert="horz" lIns="91440" tIns="45720" rIns="91440" bIns="45720" rtlCol="0" anchor="b" anchorCtr="0"/>
          <a:lstStyle>
            <a:lvl1pPr>
              <a:defRPr lang="en-US" smtClean="0"/>
            </a:lvl1pPr>
          </a:lstStyle>
          <a:p>
            <a:fld id="{6C13F880-8D04-9C49-A315-BC2D625520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24933" y="6327075"/>
            <a:ext cx="7955281" cy="318317"/>
          </a:xfrm>
        </p:spPr>
        <p:txBody>
          <a:bodyPr lIns="0" bIns="0" anchor="b" anchorCtr="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288925" indent="0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2pPr>
            <a:lvl3pPr marL="569912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3pPr>
            <a:lvl4pPr marL="8604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4pPr>
            <a:lvl5pPr marL="11398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ue 2 Column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3876" y="1567543"/>
            <a:ext cx="3946524" cy="4558620"/>
          </a:xfrm>
        </p:spPr>
        <p:txBody>
          <a:bodyPr vert="horz" lIns="0" tIns="45720" rIns="91440" bIns="45720" rtlCol="0">
            <a:norm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accent1"/>
                </a:solidFill>
              </a:defRPr>
            </a:lvl1pPr>
            <a:lvl2pPr marL="228600">
              <a:defRPr lang="en-US" sz="1800" dirty="0" smtClean="0"/>
            </a:lvl2pPr>
            <a:lvl3pPr marL="466344">
              <a:defRPr lang="en-US" sz="1600" dirty="0" smtClean="0"/>
            </a:lvl3pPr>
            <a:lvl4pPr marL="740664">
              <a:defRPr lang="en-US" dirty="0" smtClean="0"/>
            </a:lvl4pPr>
            <a:lvl5pPr marL="1033272">
              <a:defRPr lang="en-US" dirty="0"/>
            </a:lvl5pPr>
          </a:lstStyle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/>
              <a:t>Second level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lvl="3">
              <a:lnSpc>
                <a:spcPct val="90000"/>
              </a:lnSpc>
              <a:spcBef>
                <a:spcPts val="600"/>
              </a:spcBef>
            </a:pPr>
            <a:r>
              <a:rPr lang="en-US"/>
              <a:t>Fourth level</a:t>
            </a:r>
          </a:p>
          <a:p>
            <a:pPr lvl="4">
              <a:lnSpc>
                <a:spcPct val="90000"/>
              </a:lnSpc>
              <a:spcBef>
                <a:spcPts val="60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23876" y="720505"/>
            <a:ext cx="8154458" cy="707886"/>
          </a:xfrm>
        </p:spPr>
        <p:txBody>
          <a:bodyPr vert="horz" wrap="square" lIns="0" tIns="45720" rIns="91440" bIns="45720" rtlCol="0" anchor="t" anchorCtr="0">
            <a:spAutoFit/>
          </a:bodyPr>
          <a:lstStyle>
            <a:lvl1pPr>
              <a:defRPr lang="en-US" cap="all" spc="30" baseline="0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HEADER SHOULD BE all caps and NO LONGER THAN 2 LINES</a:t>
            </a:r>
            <a:endParaRPr lang="en-US" spc="15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3035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6"/>
          </p:nvPr>
        </p:nvSpPr>
        <p:spPr>
          <a:xfrm>
            <a:off x="4731810" y="1567543"/>
            <a:ext cx="3946524" cy="4558620"/>
          </a:xfrm>
        </p:spPr>
        <p:txBody>
          <a:bodyPr vert="horz" lIns="0" tIns="45720" rIns="91440" bIns="45720" rtlCol="0">
            <a:normAutofit/>
          </a:bodyPr>
          <a:lstStyle>
            <a:lvl1pPr marL="0" indent="0">
              <a:buFontTx/>
              <a:buNone/>
              <a:defRPr lang="en-US" b="1" dirty="0" smtClean="0">
                <a:solidFill>
                  <a:schemeClr val="accent1"/>
                </a:solidFill>
              </a:defRPr>
            </a:lvl1pPr>
            <a:lvl2pPr marL="228600">
              <a:defRPr lang="en-US" sz="1800" dirty="0" smtClean="0"/>
            </a:lvl2pPr>
            <a:lvl3pPr marL="466344">
              <a:defRPr lang="en-US" sz="1600" dirty="0" smtClean="0"/>
            </a:lvl3pPr>
            <a:lvl4pPr marL="740664">
              <a:defRPr lang="en-US" dirty="0" smtClean="0"/>
            </a:lvl4pPr>
            <a:lvl5pPr marL="1033272">
              <a:defRPr lang="en-US" dirty="0"/>
            </a:lvl5pPr>
          </a:lstStyle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/>
              <a:t>Second level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lvl="3">
              <a:lnSpc>
                <a:spcPct val="90000"/>
              </a:lnSpc>
              <a:spcBef>
                <a:spcPts val="600"/>
              </a:spcBef>
            </a:pPr>
            <a:r>
              <a:rPr lang="en-US"/>
              <a:t>Fourth level</a:t>
            </a:r>
          </a:p>
          <a:p>
            <a:pPr lvl="4">
              <a:lnSpc>
                <a:spcPct val="90000"/>
              </a:lnSpc>
              <a:spcBef>
                <a:spcPts val="60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8686800" y="6327075"/>
            <a:ext cx="368300" cy="365125"/>
          </a:xfrm>
        </p:spPr>
        <p:txBody>
          <a:bodyPr vert="horz" lIns="91440" tIns="45720" rIns="91440" bIns="45720" rtlCol="0" anchor="b" anchorCtr="0"/>
          <a:lstStyle>
            <a:lvl1pPr>
              <a:defRPr lang="en-US" smtClean="0"/>
            </a:lvl1pPr>
          </a:lstStyle>
          <a:p>
            <a:fld id="{6C13F880-8D04-9C49-A315-BC2D625520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24933" y="6327075"/>
            <a:ext cx="7955281" cy="318317"/>
          </a:xfrm>
        </p:spPr>
        <p:txBody>
          <a:bodyPr lIns="0" bIns="0" anchor="b" anchorCtr="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288925" indent="0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2pPr>
            <a:lvl3pPr marL="569912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3pPr>
            <a:lvl4pPr marL="8604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4pPr>
            <a:lvl5pPr marL="11398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30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876" y="720505"/>
            <a:ext cx="8154458" cy="707886"/>
          </a:xfrm>
        </p:spPr>
        <p:txBody>
          <a:bodyPr vert="horz" wrap="square" lIns="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0" lang="en-US" sz="2000" b="1" i="0" u="none" strike="noStrike" kern="1200" cap="all" spc="30" normalizeH="0" baseline="0" dirty="0">
                <a:ln>
                  <a:noFill/>
                </a:ln>
                <a:solidFill>
                  <a:srgbClr val="233652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HEADER SHOULD BE ALL CAPS AND NO LONGER THAN 2 LINES</a:t>
            </a:r>
            <a:endParaRPr lang="en-US" spc="15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8686800" y="6327075"/>
            <a:ext cx="368300" cy="365125"/>
          </a:xfrm>
        </p:spPr>
        <p:txBody>
          <a:bodyPr vert="horz" lIns="91440" tIns="45720" rIns="91440" bIns="45720" rtlCol="0" anchor="b" anchorCtr="0"/>
          <a:lstStyle>
            <a:lvl1pPr>
              <a:defRPr lang="en-US" smtClean="0"/>
            </a:lvl1pPr>
          </a:lstStyle>
          <a:p>
            <a:fld id="{6C13F880-8D04-9C49-A315-BC2D625520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24933" y="6327075"/>
            <a:ext cx="7955281" cy="318317"/>
          </a:xfrm>
        </p:spPr>
        <p:txBody>
          <a:bodyPr lIns="0" bIns="0" anchor="b" anchorCtr="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288925" indent="0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2pPr>
            <a:lvl3pPr marL="569912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3pPr>
            <a:lvl4pPr marL="8604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4pPr>
            <a:lvl5pPr marL="11398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8686800" y="6327075"/>
            <a:ext cx="368300" cy="365125"/>
          </a:xfrm>
        </p:spPr>
        <p:txBody>
          <a:bodyPr vert="horz" lIns="91440" tIns="45720" rIns="91440" bIns="45720" rtlCol="0" anchor="b" anchorCtr="0"/>
          <a:lstStyle>
            <a:lvl1pPr>
              <a:defRPr lang="en-US" smtClean="0"/>
            </a:lvl1pPr>
          </a:lstStyle>
          <a:p>
            <a:fld id="{6C13F880-8D04-9C49-A315-BC2D625520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29768" y="137160"/>
            <a:ext cx="8250682" cy="707886"/>
          </a:xfrm>
        </p:spPr>
        <p:txBody>
          <a:bodyPr wrap="square">
            <a:spAutoFit/>
          </a:bodyPr>
          <a:lstStyle>
            <a:lvl1pPr>
              <a:defRPr cap="all" spc="30" baseline="0"/>
            </a:lvl1pPr>
          </a:lstStyle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33652"/>
                </a:solidFill>
                <a:effectLst/>
                <a:uLnTx/>
                <a:uFillTx/>
                <a:latin typeface="Arial"/>
                <a:cs typeface="Arial"/>
              </a:rPr>
              <a:t>BLANK PAGE HEADER SHOULD BE ALL CAPS AND NO LONGER THAN 2 LINES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24933" y="6327075"/>
            <a:ext cx="7955281" cy="318317"/>
          </a:xfrm>
        </p:spPr>
        <p:txBody>
          <a:bodyPr lIns="0" bIns="0" anchor="b" anchorCtr="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288925" indent="0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2pPr>
            <a:lvl3pPr marL="569912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3pPr>
            <a:lvl4pPr marL="8604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4pPr>
            <a:lvl5pPr marL="1139825" indent="0">
              <a:buNone/>
              <a:defRPr sz="7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4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817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52174"/>
            <a:ext cx="8229600" cy="3873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/>
              <a:t>Second level</a:t>
            </a:r>
          </a:p>
          <a:p>
            <a:pPr lvl="2">
              <a:lnSpc>
                <a:spcPct val="9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lvl="3">
              <a:lnSpc>
                <a:spcPct val="90000"/>
              </a:lnSpc>
              <a:spcBef>
                <a:spcPts val="600"/>
              </a:spcBef>
            </a:pPr>
            <a:r>
              <a:rPr lang="en-US"/>
              <a:t>Fourth level</a:t>
            </a:r>
          </a:p>
          <a:p>
            <a:pPr lvl="4">
              <a:lnSpc>
                <a:spcPct val="90000"/>
              </a:lnSpc>
              <a:spcBef>
                <a:spcPts val="60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327648"/>
            <a:ext cx="3683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>
              <a:defRPr lang="en-US" sz="105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3F880-8D04-9C49-A315-BC2D625520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1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6" r:id="rId2"/>
    <p:sldLayoutId id="2147483688" r:id="rId3"/>
    <p:sldLayoutId id="2147483685" r:id="rId4"/>
    <p:sldLayoutId id="2147483756" r:id="rId5"/>
    <p:sldLayoutId id="2147483652" r:id="rId6"/>
    <p:sldLayoutId id="2147483684" r:id="rId7"/>
    <p:sldLayoutId id="2147483680" r:id="rId8"/>
    <p:sldLayoutId id="2147483671" r:id="rId9"/>
    <p:sldLayoutId id="2147483655" r:id="rId10"/>
    <p:sldLayoutId id="2147483789" r:id="rId11"/>
    <p:sldLayoutId id="2147483757" r:id="rId12"/>
    <p:sldLayoutId id="2147483790" r:id="rId13"/>
    <p:sldLayoutId id="2147483682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lang="en-US" sz="2000" b="1" i="0" kern="1200" spc="30" baseline="0" dirty="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Clr>
          <a:schemeClr val="accent1"/>
        </a:buClr>
        <a:buSzPct val="150000"/>
        <a:buFont typeface="Lucida Grande"/>
        <a:buChar char="-"/>
        <a:defRPr lang="en-US" sz="1800" b="0" kern="1200" dirty="0" smtClean="0">
          <a:solidFill>
            <a:schemeClr val="tx1"/>
          </a:solidFill>
          <a:latin typeface="Arial"/>
          <a:ea typeface="+mn-ea"/>
          <a:cs typeface="Arial"/>
        </a:defRPr>
      </a:lvl1pPr>
      <a:lvl2pPr marL="461963" indent="-173038" algn="l" defTabSz="457200" rtl="0" eaLnBrk="1" latinLnBrk="0" hangingPunct="1">
        <a:spcBef>
          <a:spcPct val="20000"/>
        </a:spcBef>
        <a:buClr>
          <a:schemeClr val="accent1"/>
        </a:buClr>
        <a:buSzPct val="150000"/>
        <a:buFont typeface="Lucida Grande"/>
        <a:buChar char="-"/>
        <a:defRPr lang="en-US" sz="1600" kern="1200" dirty="0" smtClean="0">
          <a:solidFill>
            <a:schemeClr val="tx1"/>
          </a:solidFill>
          <a:latin typeface="Arial"/>
          <a:ea typeface="+mn-ea"/>
          <a:cs typeface="Arial"/>
        </a:defRPr>
      </a:lvl2pPr>
      <a:lvl3pPr marL="742950" indent="-173038" algn="l" defTabSz="457200" rtl="0" eaLnBrk="1" latinLnBrk="0" hangingPunct="1">
        <a:spcBef>
          <a:spcPct val="20000"/>
        </a:spcBef>
        <a:buClr>
          <a:schemeClr val="accent1"/>
        </a:buClr>
        <a:buSzPct val="150000"/>
        <a:buFont typeface="Lucida Grande"/>
        <a:buChar char="-"/>
        <a:defRPr lang="en-US" sz="1400" kern="1200" dirty="0" smtClean="0">
          <a:solidFill>
            <a:schemeClr val="tx1"/>
          </a:solidFill>
          <a:latin typeface="Arial"/>
          <a:ea typeface="+mn-ea"/>
          <a:cs typeface="Arial"/>
        </a:defRPr>
      </a:lvl3pPr>
      <a:lvl4pPr marL="1033463" indent="-173038" algn="l" defTabSz="457200" rtl="0" eaLnBrk="1" latinLnBrk="0" hangingPunct="1">
        <a:spcBef>
          <a:spcPct val="20000"/>
        </a:spcBef>
        <a:buClr>
          <a:schemeClr val="accent1"/>
        </a:buClr>
        <a:buSzPct val="150000"/>
        <a:buFont typeface="Lucida Grande"/>
        <a:buChar char="-"/>
        <a:defRPr lang="en-US" sz="1400" kern="1200" dirty="0" smtClean="0">
          <a:solidFill>
            <a:schemeClr val="tx1"/>
          </a:solidFill>
          <a:latin typeface="Arial"/>
          <a:ea typeface="+mn-ea"/>
          <a:cs typeface="Arial"/>
        </a:defRPr>
      </a:lvl4pPr>
      <a:lvl5pPr marL="1312863" indent="-173038" algn="l" defTabSz="457200" rtl="0" eaLnBrk="1" latinLnBrk="0" hangingPunct="1">
        <a:spcBef>
          <a:spcPct val="20000"/>
        </a:spcBef>
        <a:buClr>
          <a:schemeClr val="accent1"/>
        </a:buClr>
        <a:buSzPct val="150000"/>
        <a:buFont typeface="Lucida Grande"/>
        <a:buChar char="-"/>
        <a:defRPr lang="en-US" sz="1400" kern="1200" dirty="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github.com/PacificBiosciences/IsoSeq" TargetMode="External"/><Relationship Id="rId3" Type="http://schemas.openxmlformats.org/officeDocument/2006/relationships/image" Target="../media/image19.tiff"/><Relationship Id="rId7" Type="http://schemas.openxmlformats.org/officeDocument/2006/relationships/hyperlink" Target="https://www.pacb.com/applications/rna-sequencing/" TargetMode="External"/><Relationship Id="rId2" Type="http://schemas.openxmlformats.org/officeDocument/2006/relationships/hyperlink" Target="https://tinyurl.com/isoseq-google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hyperlink" Target="https://github.com/Magdol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Magdoll/SQANTI2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Iso-Seq Bioinformatics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Elizabeth Tseng, Pacific Biosciences, Dec 2019</a:t>
            </a:r>
          </a:p>
        </p:txBody>
      </p:sp>
    </p:spTree>
    <p:extLst>
      <p:ext uri="{BB962C8B-B14F-4D97-AF65-F5344CB8AC3E}">
        <p14:creationId xmlns:p14="http://schemas.microsoft.com/office/powerpoint/2010/main" val="364069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C1F45-2789-744C-BD0A-985B41E4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720504"/>
            <a:ext cx="8154457" cy="400110"/>
          </a:xfrm>
        </p:spPr>
        <p:txBody>
          <a:bodyPr/>
          <a:lstStyle/>
          <a:p>
            <a:r>
              <a:rPr lang="en-US" dirty="0"/>
              <a:t>Sqanti2: Sqanti_qc2.py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EB70B-6D09-F24D-B910-132129EA47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7821A-2DB4-634E-A288-89DECCCB61D7}"/>
              </a:ext>
            </a:extLst>
          </p:cNvPr>
          <p:cNvSpPr txBox="1"/>
          <p:nvPr/>
        </p:nvSpPr>
        <p:spPr>
          <a:xfrm>
            <a:off x="523876" y="1497330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i="1" dirty="0"/>
              <a:t>sqanti_qc2.py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600" dirty="0"/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/>
              <a:t>Input: 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PacBio collapsed </a:t>
            </a:r>
            <a:r>
              <a:rPr lang="en-US" sz="1600" dirty="0" err="1"/>
              <a:t>fasta</a:t>
            </a:r>
            <a:r>
              <a:rPr lang="en-US" sz="1600" dirty="0"/>
              <a:t>, </a:t>
            </a:r>
            <a:r>
              <a:rPr lang="en-US" sz="1600" dirty="0" err="1"/>
              <a:t>fastq</a:t>
            </a:r>
            <a:r>
              <a:rPr lang="en-US" sz="1600" dirty="0"/>
              <a:t>, or </a:t>
            </a:r>
            <a:r>
              <a:rPr lang="en-US" sz="1600" dirty="0" err="1"/>
              <a:t>gff</a:t>
            </a:r>
            <a:endParaRPr lang="en-US" sz="1600" dirty="0"/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Annotation GTF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Reference genome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(Optional) CAGE peak data, RNA-seq junction BED, polyA list, PacBio FL counts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/>
              <a:t>Output: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PDF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Classification per transcript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Junctions per transcript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31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C1F45-2789-744C-BD0A-985B41E4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720504"/>
            <a:ext cx="8154457" cy="400110"/>
          </a:xfrm>
        </p:spPr>
        <p:txBody>
          <a:bodyPr/>
          <a:lstStyle/>
          <a:p>
            <a:r>
              <a:rPr lang="en-US" dirty="0"/>
              <a:t>Sqanti2: Sqanti_qc2.py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7821A-2DB4-634E-A288-89DECCCB61D7}"/>
              </a:ext>
            </a:extLst>
          </p:cNvPr>
          <p:cNvSpPr txBox="1"/>
          <p:nvPr/>
        </p:nvSpPr>
        <p:spPr>
          <a:xfrm>
            <a:off x="523876" y="1497330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i="1" dirty="0"/>
              <a:t>sqanti_qc2.py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600" dirty="0"/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4414D-6972-7543-80F2-0526710C34C6}"/>
              </a:ext>
            </a:extLst>
          </p:cNvPr>
          <p:cNvSpPr txBox="1"/>
          <p:nvPr/>
        </p:nvSpPr>
        <p:spPr>
          <a:xfrm>
            <a:off x="297180" y="2411730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ln -s [JOBDIR]/outputs/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collapse_isoforms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.* .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python sqanti_qc2.py --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gtf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collapse_isoforms.gff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gencode.v31.chr_patch_hapl_scaff.annotation.gtf hg38.fa \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--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polyA_motif_list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polyA.list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--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cage_peak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refTSS_v3.1_human_coordinate.hg38.bed \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-c 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Public_Intronpolis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/*10.modified" \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--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fl_count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collapse_isoforms.abundance.txt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F2A1E7-2764-4C40-9627-275B9AE483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1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C1F45-2789-744C-BD0A-985B41E4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720504"/>
            <a:ext cx="8154457" cy="400110"/>
          </a:xfrm>
        </p:spPr>
        <p:txBody>
          <a:bodyPr/>
          <a:lstStyle/>
          <a:p>
            <a:r>
              <a:rPr lang="en-US" dirty="0"/>
              <a:t>Sqanti2: Sqanti_filter2.py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EB70B-6D09-F24D-B910-132129EA47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7821A-2DB4-634E-A288-89DECCCB61D7}"/>
              </a:ext>
            </a:extLst>
          </p:cNvPr>
          <p:cNvSpPr txBox="1"/>
          <p:nvPr/>
        </p:nvSpPr>
        <p:spPr>
          <a:xfrm>
            <a:off x="523876" y="1497330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 anchor="t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i="1" dirty="0"/>
              <a:t>sqanti_filter2.py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600" dirty="0"/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/>
              <a:t>Input: 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Classification output from </a:t>
            </a:r>
            <a:r>
              <a:rPr lang="en-US" sz="1600" i="1" dirty="0"/>
              <a:t>sqanti_qc2.py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GTF output from </a:t>
            </a:r>
            <a:r>
              <a:rPr lang="en-US" sz="1600" i="1" dirty="0"/>
              <a:t>sqanti_qc2.py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 err="1"/>
              <a:t>Fasta</a:t>
            </a:r>
            <a:r>
              <a:rPr lang="en-US" sz="1600" dirty="0"/>
              <a:t> output from </a:t>
            </a:r>
            <a:r>
              <a:rPr lang="en-US" sz="1600" i="1" dirty="0"/>
              <a:t>sqanti_qc2.py</a:t>
            </a:r>
            <a:endParaRPr lang="en-US" sz="1600" dirty="0"/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(Optional) SAM alignment, ORF prediction FAA from </a:t>
            </a:r>
            <a:r>
              <a:rPr lang="en-US" sz="1600" i="1" dirty="0"/>
              <a:t>sqanti_qc2.py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/>
              <a:t>Output: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Same output as </a:t>
            </a:r>
            <a:r>
              <a:rPr lang="en-US" sz="1600" i="1" dirty="0"/>
              <a:t>sqanti_qc2.py</a:t>
            </a:r>
            <a:r>
              <a:rPr lang="en-US" sz="1600" dirty="0"/>
              <a:t>, but filtered for potential library artifacts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/>
              <a:t>What is filtered?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Intra-priming artifacts (‘A’ stretch in the transcript – so false 3’ end)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RT switching artifacts</a:t>
            </a:r>
          </a:p>
          <a:p>
            <a:pPr marL="285750" indent="-285750">
              <a:spcAft>
                <a:spcPts val="600"/>
              </a:spcAft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/>
              <a:t>Other (PCR?) artifacts with junctions not supported by annotation or RNA-seq data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856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C1F45-2789-744C-BD0A-985B41E4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720504"/>
            <a:ext cx="8154457" cy="400110"/>
          </a:xfrm>
        </p:spPr>
        <p:txBody>
          <a:bodyPr/>
          <a:lstStyle/>
          <a:p>
            <a:r>
              <a:rPr lang="en-US" dirty="0"/>
              <a:t>Sqanti2: Sqanti_filter2.py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EB70B-6D09-F24D-B910-132129EA47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7821A-2DB4-634E-A288-89DECCCB61D7}"/>
              </a:ext>
            </a:extLst>
          </p:cNvPr>
          <p:cNvSpPr txBox="1"/>
          <p:nvPr/>
        </p:nvSpPr>
        <p:spPr>
          <a:xfrm>
            <a:off x="523876" y="1497330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i="1" dirty="0"/>
              <a:t>sqanti_filter2.py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600" dirty="0"/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96B5D-B03D-774C-A451-2F4240F047D0}"/>
              </a:ext>
            </a:extLst>
          </p:cNvPr>
          <p:cNvSpPr/>
          <p:nvPr/>
        </p:nvSpPr>
        <p:spPr>
          <a:xfrm>
            <a:off x="523876" y="2400300"/>
            <a:ext cx="87458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python sqanti_filter2.py \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collapse_isoforms_classification.txt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collapse_isoforms_corrected.fasta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collapse_isoforms_corrected.gtf.cds.gff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--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faa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collapse_isoforms_corrected.faa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8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7401-CCF3-F54D-BBFE-BC79FCC9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720504"/>
            <a:ext cx="8154457" cy="400110"/>
          </a:xfrm>
        </p:spPr>
        <p:txBody>
          <a:bodyPr/>
          <a:lstStyle/>
          <a:p>
            <a:r>
              <a:rPr lang="en-US" dirty="0"/>
              <a:t>Sqanti2 before &amp; after filtering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4AB6D-14C1-D948-9900-B8EDB4D5E5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CD0703-0465-BD4A-827D-C39F74457A49}"/>
              </a:ext>
            </a:extLst>
          </p:cNvPr>
          <p:cNvCxnSpPr/>
          <p:nvPr/>
        </p:nvCxnSpPr>
        <p:spPr>
          <a:xfrm>
            <a:off x="4069080" y="3577590"/>
            <a:ext cx="9829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63BCCF-6DCA-6E4F-BDF2-4A24E320E539}"/>
              </a:ext>
            </a:extLst>
          </p:cNvPr>
          <p:cNvSpPr txBox="1"/>
          <p:nvPr/>
        </p:nvSpPr>
        <p:spPr>
          <a:xfrm>
            <a:off x="4143904" y="2932838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/>
              <a:t>SQANTI2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/>
              <a:t>filtering</a:t>
            </a:r>
          </a:p>
        </p:txBody>
      </p:sp>
      <p:pic>
        <p:nvPicPr>
          <p:cNvPr id="17" name="Picture 1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DDD8BE3-DFA3-6044-920A-9E0682DD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6" y="1429557"/>
            <a:ext cx="3870712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5D55C78-B684-4644-A83F-0F4AC196E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36" y="1429557"/>
            <a:ext cx="3887764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277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2891-3764-5C49-A307-AB652F1E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Rarefaction curves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14AB41-5119-4542-8178-9623933FCB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24B2F-5259-D04B-949E-477D962D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910" y="3520440"/>
            <a:ext cx="6054090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8C16F-76E3-F84A-A686-90736728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2083"/>
            <a:ext cx="605408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8A92CE-EE10-C142-AA47-D41AD827F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720505"/>
            <a:ext cx="8154458" cy="400110"/>
          </a:xfrm>
        </p:spPr>
        <p:txBody>
          <a:bodyPr/>
          <a:lstStyle/>
          <a:p>
            <a:r>
              <a:rPr lang="en-US" dirty="0"/>
              <a:t>Iso-seq online 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B117C1-9434-CC45-92AB-C07186792F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B1233-2CA8-694E-B7ED-A8D73E16B365}"/>
              </a:ext>
            </a:extLst>
          </p:cNvPr>
          <p:cNvSpPr txBox="1"/>
          <p:nvPr/>
        </p:nvSpPr>
        <p:spPr>
          <a:xfrm>
            <a:off x="2530683" y="2865281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>
                <a:hlinkClick r:id="rId2"/>
              </a:rPr>
              <a:t>tinyurl.com/isoseq-google</a:t>
            </a:r>
            <a:endParaRPr lang="en-US" sz="1600"/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600"/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5BBC2E-5CAC-C240-871F-FF6A19E6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72" y="2512214"/>
            <a:ext cx="1732893" cy="974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04DAA-73CF-1B4A-A87B-26248522E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42" y="3678821"/>
            <a:ext cx="1144752" cy="11447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BD4196-26E9-BE46-9DBD-290FB8A8B471}"/>
              </a:ext>
            </a:extLst>
          </p:cNvPr>
          <p:cNvSpPr txBox="1"/>
          <p:nvPr/>
        </p:nvSpPr>
        <p:spPr>
          <a:xfrm>
            <a:off x="2467623" y="4045067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/>
              <a:t>@PacBio   @Magdoll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591F05-62FC-4548-8EAA-6F5F2A97B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49" y="4916937"/>
            <a:ext cx="1410138" cy="1410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72300B-D763-D543-8D03-FD3F41960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19" y="1397251"/>
            <a:ext cx="1426568" cy="1112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117D19-91B2-A349-925E-F4883FD3E90B}"/>
              </a:ext>
            </a:extLst>
          </p:cNvPr>
          <p:cNvSpPr txBox="1"/>
          <p:nvPr/>
        </p:nvSpPr>
        <p:spPr>
          <a:xfrm>
            <a:off x="2504512" y="1703012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>
                <a:hlinkClick r:id="rId7"/>
              </a:rPr>
              <a:t>pacb.com/applications/rna-sequencing/</a:t>
            </a:r>
            <a:endParaRPr lang="en-US" sz="1600"/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endParaRPr lang="en-US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20792D-53EB-8F45-9009-90064532BE6E}"/>
              </a:ext>
            </a:extLst>
          </p:cNvPr>
          <p:cNvSpPr/>
          <p:nvPr/>
        </p:nvSpPr>
        <p:spPr>
          <a:xfrm>
            <a:off x="2363705" y="5224853"/>
            <a:ext cx="36359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>
                <a:hlinkClick r:id="rId8"/>
              </a:rPr>
              <a:t>github.com/PacificBiosciences/IsoSeq</a:t>
            </a:r>
            <a:endParaRPr lang="en-US" sz="1600" u="sng" dirty="0"/>
          </a:p>
          <a:p>
            <a:r>
              <a:rPr lang="en-US" sz="1600" dirty="0">
                <a:hlinkClick r:id="rId9"/>
              </a:rPr>
              <a:t>github.com/Magdoll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4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D59B9-0481-8845-AE3E-74ED6C6C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69" y="-101038"/>
            <a:ext cx="6576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8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FD4CC2-4C4C-A349-A88A-84F2EBF8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contents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86063-1466-184F-808A-1282C0749D5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Raw data </a:t>
            </a:r>
            <a:r>
              <a:rPr lang="en-US" dirty="0" err="1"/>
              <a:t>tracksheet</a:t>
            </a:r>
            <a:endParaRPr lang="en-US" dirty="0"/>
          </a:p>
          <a:p>
            <a:r>
              <a:rPr lang="en-US" dirty="0"/>
              <a:t>Sequencing summary</a:t>
            </a:r>
          </a:p>
          <a:p>
            <a:r>
              <a:rPr lang="en-US" dirty="0"/>
              <a:t>Iso-Seq (</a:t>
            </a:r>
            <a:r>
              <a:rPr lang="en-US"/>
              <a:t>SMRT Link</a:t>
            </a:r>
            <a:r>
              <a:rPr lang="en-US" dirty="0"/>
              <a:t> or </a:t>
            </a:r>
            <a:r>
              <a:rPr lang="en-US" dirty="0" err="1"/>
              <a:t>BioConda</a:t>
            </a:r>
            <a:r>
              <a:rPr lang="en-US" dirty="0"/>
              <a:t>), mapping and collapse summary</a:t>
            </a:r>
          </a:p>
          <a:p>
            <a:r>
              <a:rPr lang="en-US" dirty="0"/>
              <a:t>SQANTI2 quality control report</a:t>
            </a:r>
          </a:p>
          <a:p>
            <a:r>
              <a:rPr lang="en-US" dirty="0"/>
              <a:t>Rarefaction curves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2E5EC6-F1A1-6640-BD95-A0C78EEE4D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1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876" y="720504"/>
            <a:ext cx="8154457" cy="400110"/>
          </a:xfrm>
        </p:spPr>
        <p:txBody>
          <a:bodyPr/>
          <a:lstStyle/>
          <a:p>
            <a:r>
              <a:rPr lang="en-US" dirty="0"/>
              <a:t>Raw data </a:t>
            </a:r>
            <a:r>
              <a:rPr lang="en-US" dirty="0" err="1"/>
              <a:t>tracksheet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>
          <a:xfrm>
            <a:off x="523876" y="1327513"/>
            <a:ext cx="8154457" cy="4572000"/>
          </a:xfrm>
        </p:spPr>
        <p:txBody>
          <a:bodyPr/>
          <a:lstStyle/>
          <a:p>
            <a:r>
              <a:rPr lang="en-US" dirty="0"/>
              <a:t>Always keep the raw data!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E30A3-1EE8-1946-957A-69D5FA9BEA9D}"/>
              </a:ext>
            </a:extLst>
          </p:cNvPr>
          <p:cNvSpPr txBox="1"/>
          <p:nvPr/>
        </p:nvSpPr>
        <p:spPr>
          <a:xfrm>
            <a:off x="523876" y="1817370"/>
            <a:ext cx="6080760" cy="3387842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UHRR_cell1/4_D01/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m53579_999999_111111.adapters.fasta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m53579_999999_111111.controls.adapters.fasta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m53579_999999_111111.controls.fasta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m53579_999999_111111.scraps.bam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m53579_999999_111111.scraps.bam.pbi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m53579_999999_111111.sts.xml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m53579_999999_111111.subreads.bam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m53579_999999_111111.subreads.bam.pbi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m53579_999999_111111.subreadset.xml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Alzheimer/3_C01/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m53579_999999_222222.adapters.fasta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m53579_999999_222222.controls.adapters.fasta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m53579_999999_222222.controls.fasta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m53579_999999_222222.scraps.bam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m53579_999999_222222.scraps.bam.pbi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m53579_999999_222222.sts.xml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m53579_999999_222222.subreads.bam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m53579_999999_222222.subreads.bam.pbi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├── m53579_999999_222222.subreadset.xml</a:t>
            </a:r>
          </a:p>
        </p:txBody>
      </p:sp>
    </p:spTree>
    <p:extLst>
      <p:ext uri="{BB962C8B-B14F-4D97-AF65-F5344CB8AC3E}">
        <p14:creationId xmlns:p14="http://schemas.microsoft.com/office/powerpoint/2010/main" val="191055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3F3A-BABA-0741-9DE4-8398452B1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720504"/>
            <a:ext cx="8154457" cy="400110"/>
          </a:xfrm>
        </p:spPr>
        <p:txBody>
          <a:bodyPr/>
          <a:lstStyle/>
          <a:p>
            <a:r>
              <a:rPr lang="en-US" dirty="0"/>
              <a:t>Sequencing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ACE5A-469E-7143-B589-4F2DA3D4BA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8EAE05-CE29-D04F-AFED-2547486BD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700797"/>
              </p:ext>
            </p:extLst>
          </p:nvPr>
        </p:nvGraphicFramePr>
        <p:xfrm>
          <a:off x="523876" y="1785620"/>
          <a:ext cx="759142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237">
                  <a:extLst>
                    <a:ext uri="{9D8B030D-6E8A-4147-A177-3AD203B41FA5}">
                      <a16:colId xmlns:a16="http://schemas.microsoft.com/office/drawing/2014/main" val="1032088536"/>
                    </a:ext>
                  </a:extLst>
                </a:gridCol>
                <a:gridCol w="1265237">
                  <a:extLst>
                    <a:ext uri="{9D8B030D-6E8A-4147-A177-3AD203B41FA5}">
                      <a16:colId xmlns:a16="http://schemas.microsoft.com/office/drawing/2014/main" val="4000397853"/>
                    </a:ext>
                  </a:extLst>
                </a:gridCol>
                <a:gridCol w="1265237">
                  <a:extLst>
                    <a:ext uri="{9D8B030D-6E8A-4147-A177-3AD203B41FA5}">
                      <a16:colId xmlns:a16="http://schemas.microsoft.com/office/drawing/2014/main" val="2695414402"/>
                    </a:ext>
                  </a:extLst>
                </a:gridCol>
                <a:gridCol w="1265237">
                  <a:extLst>
                    <a:ext uri="{9D8B030D-6E8A-4147-A177-3AD203B41FA5}">
                      <a16:colId xmlns:a16="http://schemas.microsoft.com/office/drawing/2014/main" val="1149302085"/>
                    </a:ext>
                  </a:extLst>
                </a:gridCol>
                <a:gridCol w="1265237">
                  <a:extLst>
                    <a:ext uri="{9D8B030D-6E8A-4147-A177-3AD203B41FA5}">
                      <a16:colId xmlns:a16="http://schemas.microsoft.com/office/drawing/2014/main" val="1740579788"/>
                    </a:ext>
                  </a:extLst>
                </a:gridCol>
                <a:gridCol w="1265237">
                  <a:extLst>
                    <a:ext uri="{9D8B030D-6E8A-4147-A177-3AD203B41FA5}">
                      <a16:colId xmlns:a16="http://schemas.microsoft.com/office/drawing/2014/main" val="3001783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 RL</a:t>
                      </a:r>
                    </a:p>
                    <a:p>
                      <a:r>
                        <a:rPr lang="en-US" dirty="0"/>
                        <a:t>(mean)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 RL</a:t>
                      </a:r>
                    </a:p>
                    <a:p>
                      <a:r>
                        <a:rPr lang="en-US" dirty="0"/>
                        <a:t>(N50)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 RL</a:t>
                      </a:r>
                    </a:p>
                    <a:p>
                      <a:r>
                        <a:rPr lang="en-US" dirty="0"/>
                        <a:t>(mean)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 RL</a:t>
                      </a:r>
                      <a:br>
                        <a:rPr lang="en-US" dirty="0"/>
                      </a:br>
                      <a:r>
                        <a:rPr lang="en-US" dirty="0"/>
                        <a:t>(N50)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UHRR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6,196,279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 kb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67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Alzheimer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6,794,352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4363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EAAF2D2-3F2F-0649-B845-2A4E40FD1F73}"/>
              </a:ext>
            </a:extLst>
          </p:cNvPr>
          <p:cNvSpPr txBox="1"/>
          <p:nvPr/>
        </p:nvSpPr>
        <p:spPr>
          <a:xfrm>
            <a:off x="5783580" y="4549140"/>
            <a:ext cx="3520440" cy="914400"/>
          </a:xfrm>
          <a:prstGeom prst="rect">
            <a:avLst/>
          </a:prstGeom>
        </p:spPr>
        <p:txBody>
          <a:bodyPr vert="horz" wrap="none" lIns="0" tIns="45720" rIns="91440" bIns="45720" rtlCol="0" anchor="t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Sequencing summary obtained from SMRT Link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Data Management 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46FCD6-F0E0-C644-9D5E-C65E9554F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6" y="3467406"/>
            <a:ext cx="5132069" cy="3077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82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2A7E-E77C-D240-B4E1-C140BEC8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720504"/>
            <a:ext cx="8154457" cy="400110"/>
          </a:xfrm>
        </p:spPr>
        <p:txBody>
          <a:bodyPr/>
          <a:lstStyle/>
          <a:p>
            <a:r>
              <a:rPr lang="en-US" dirty="0"/>
              <a:t>Iso-seq summary: classify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2EA7C-1754-3449-8FC9-61929457C0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ED69AE47-F2C0-224F-8310-B41A0A3055DB}"/>
              </a:ext>
            </a:extLst>
          </p:cNvPr>
          <p:cNvSpPr/>
          <p:nvPr/>
        </p:nvSpPr>
        <p:spPr>
          <a:xfrm>
            <a:off x="523876" y="1485900"/>
            <a:ext cx="1668780" cy="88011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CCS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408812A7-F566-6442-B2A6-FAABA0AC572F}"/>
              </a:ext>
            </a:extLst>
          </p:cNvPr>
          <p:cNvSpPr/>
          <p:nvPr/>
        </p:nvSpPr>
        <p:spPr>
          <a:xfrm>
            <a:off x="1931670" y="1485900"/>
            <a:ext cx="1792604" cy="88011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Classify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EBC3C-1B3E-9942-88C0-3086AFABEBCC}"/>
              </a:ext>
            </a:extLst>
          </p:cNvPr>
          <p:cNvSpPr txBox="1"/>
          <p:nvPr/>
        </p:nvSpPr>
        <p:spPr>
          <a:xfrm>
            <a:off x="443866" y="2388870"/>
            <a:ext cx="1487804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Generate HiFi reads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43510-C035-3945-A3D9-E97909030C3B}"/>
              </a:ext>
            </a:extLst>
          </p:cNvPr>
          <p:cNvSpPr txBox="1"/>
          <p:nvPr/>
        </p:nvSpPr>
        <p:spPr>
          <a:xfrm>
            <a:off x="2084069" y="2377440"/>
            <a:ext cx="1487805" cy="116955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Classify Full-Length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Detect &amp; remove cDNA primers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Detect &amp; remove polyA tail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132BDDA-1BDD-9B4D-AA25-E65790BE1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357491"/>
              </p:ext>
            </p:extLst>
          </p:nvPr>
        </p:nvGraphicFramePr>
        <p:xfrm>
          <a:off x="523876" y="4455214"/>
          <a:ext cx="506094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237">
                  <a:extLst>
                    <a:ext uri="{9D8B030D-6E8A-4147-A177-3AD203B41FA5}">
                      <a16:colId xmlns:a16="http://schemas.microsoft.com/office/drawing/2014/main" val="1032088536"/>
                    </a:ext>
                  </a:extLst>
                </a:gridCol>
                <a:gridCol w="1265237">
                  <a:extLst>
                    <a:ext uri="{9D8B030D-6E8A-4147-A177-3AD203B41FA5}">
                      <a16:colId xmlns:a16="http://schemas.microsoft.com/office/drawing/2014/main" val="4000397853"/>
                    </a:ext>
                  </a:extLst>
                </a:gridCol>
                <a:gridCol w="1265237">
                  <a:extLst>
                    <a:ext uri="{9D8B030D-6E8A-4147-A177-3AD203B41FA5}">
                      <a16:colId xmlns:a16="http://schemas.microsoft.com/office/drawing/2014/main" val="2695414402"/>
                    </a:ext>
                  </a:extLst>
                </a:gridCol>
                <a:gridCol w="1265237">
                  <a:extLst>
                    <a:ext uri="{9D8B030D-6E8A-4147-A177-3AD203B41FA5}">
                      <a16:colId xmlns:a16="http://schemas.microsoft.com/office/drawing/2014/main" val="114930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CCS</a:t>
                      </a:r>
                    </a:p>
                    <a:p>
                      <a:r>
                        <a:rPr lang="en-US" dirty="0"/>
                        <a:t>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FLNC</a:t>
                      </a:r>
                    </a:p>
                    <a:p>
                      <a:r>
                        <a:rPr lang="en-US" dirty="0"/>
                        <a:t>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FLNC</a:t>
                      </a:r>
                    </a:p>
                    <a:p>
                      <a:r>
                        <a:rPr lang="en-US" dirty="0"/>
                        <a:t>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UHRR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4,687,934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3,944,419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67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Alzheimer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5,052,827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4,277,293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43632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4509C71-E79F-E640-8410-C7D8DEE0059F}"/>
              </a:ext>
            </a:extLst>
          </p:cNvPr>
          <p:cNvSpPr txBox="1"/>
          <p:nvPr/>
        </p:nvSpPr>
        <p:spPr>
          <a:xfrm>
            <a:off x="5863588" y="911553"/>
            <a:ext cx="3520440" cy="914400"/>
          </a:xfrm>
          <a:prstGeom prst="rect">
            <a:avLst/>
          </a:prstGeom>
        </p:spPr>
        <p:txBody>
          <a:bodyPr vert="horz" wrap="none" lIns="0" tIns="45720" rIns="91440" bIns="45720" rtlCol="0" anchor="t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Classify summary from </a:t>
            </a:r>
            <a:r>
              <a:rPr lang="en-US" sz="1200" dirty="0" err="1"/>
              <a:t>IsoSeq</a:t>
            </a:r>
            <a:r>
              <a:rPr lang="en-US" sz="1200" dirty="0"/>
              <a:t> in SMRT Link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410A1C-F957-9744-BF55-4E357B1F6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886" y="1219433"/>
            <a:ext cx="4632700" cy="3029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39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2A7E-E77C-D240-B4E1-C140BEC8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720504"/>
            <a:ext cx="8154457" cy="400110"/>
          </a:xfrm>
        </p:spPr>
        <p:txBody>
          <a:bodyPr/>
          <a:lstStyle/>
          <a:p>
            <a:r>
              <a:rPr lang="en-US" dirty="0"/>
              <a:t>Iso-seq summary: cluster &amp; collapse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2EA7C-1754-3449-8FC9-61929457C0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ED69AE47-F2C0-224F-8310-B41A0A3055DB}"/>
              </a:ext>
            </a:extLst>
          </p:cNvPr>
          <p:cNvSpPr/>
          <p:nvPr/>
        </p:nvSpPr>
        <p:spPr>
          <a:xfrm>
            <a:off x="523876" y="1485900"/>
            <a:ext cx="1668780" cy="88011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CCS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408812A7-F566-6442-B2A6-FAABA0AC572F}"/>
              </a:ext>
            </a:extLst>
          </p:cNvPr>
          <p:cNvSpPr/>
          <p:nvPr/>
        </p:nvSpPr>
        <p:spPr>
          <a:xfrm>
            <a:off x="1931670" y="1485900"/>
            <a:ext cx="1792604" cy="88011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Classify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EBC3C-1B3E-9942-88C0-3086AFABEBCC}"/>
              </a:ext>
            </a:extLst>
          </p:cNvPr>
          <p:cNvSpPr txBox="1"/>
          <p:nvPr/>
        </p:nvSpPr>
        <p:spPr>
          <a:xfrm>
            <a:off x="443866" y="2388870"/>
            <a:ext cx="1487804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Generate HiFi reads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43510-C035-3945-A3D9-E97909030C3B}"/>
              </a:ext>
            </a:extLst>
          </p:cNvPr>
          <p:cNvSpPr txBox="1"/>
          <p:nvPr/>
        </p:nvSpPr>
        <p:spPr>
          <a:xfrm>
            <a:off x="2084069" y="2377440"/>
            <a:ext cx="1487805" cy="116955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Classify Full-Length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Detect &amp; remove cDNA primers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Detect &amp; remove polyA tail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FE025290-FCD5-F14E-9B8D-4CE382319DF7}"/>
              </a:ext>
            </a:extLst>
          </p:cNvPr>
          <p:cNvSpPr/>
          <p:nvPr/>
        </p:nvSpPr>
        <p:spPr>
          <a:xfrm>
            <a:off x="3491864" y="1485900"/>
            <a:ext cx="1792604" cy="88011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Cluster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01E5C-3348-BA4D-8FA9-A0D4FA672649}"/>
              </a:ext>
            </a:extLst>
          </p:cNvPr>
          <p:cNvSpPr txBox="1"/>
          <p:nvPr/>
        </p:nvSpPr>
        <p:spPr>
          <a:xfrm>
            <a:off x="3758671" y="2377440"/>
            <a:ext cx="1316250" cy="72327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Cluster FL reads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Generate consensus 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8E971F8-7220-B146-8235-BBF710A539E6}"/>
              </a:ext>
            </a:extLst>
          </p:cNvPr>
          <p:cNvSpPr/>
          <p:nvPr/>
        </p:nvSpPr>
        <p:spPr>
          <a:xfrm>
            <a:off x="5034912" y="1485900"/>
            <a:ext cx="1925958" cy="88011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Map &amp; Collapse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</a:rPr>
              <a:t>(optional)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26B4D-DB36-8C45-95E2-FC5BB603F771}"/>
              </a:ext>
            </a:extLst>
          </p:cNvPr>
          <p:cNvSpPr txBox="1"/>
          <p:nvPr/>
        </p:nvSpPr>
        <p:spPr>
          <a:xfrm>
            <a:off x="5290289" y="2377440"/>
            <a:ext cx="1316250" cy="72327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Map to genome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Collapse to unique transcripts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BA8623F-CD9E-7E42-BEED-E1E7A7E0B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831427"/>
              </p:ext>
            </p:extLst>
          </p:nvPr>
        </p:nvGraphicFramePr>
        <p:xfrm>
          <a:off x="443866" y="4023015"/>
          <a:ext cx="4511037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679">
                  <a:extLst>
                    <a:ext uri="{9D8B030D-6E8A-4147-A177-3AD203B41FA5}">
                      <a16:colId xmlns:a16="http://schemas.microsoft.com/office/drawing/2014/main" val="1032088536"/>
                    </a:ext>
                  </a:extLst>
                </a:gridCol>
                <a:gridCol w="1503679">
                  <a:extLst>
                    <a:ext uri="{9D8B030D-6E8A-4147-A177-3AD203B41FA5}">
                      <a16:colId xmlns:a16="http://schemas.microsoft.com/office/drawing/2014/main" val="4000397853"/>
                    </a:ext>
                  </a:extLst>
                </a:gridCol>
                <a:gridCol w="1503679">
                  <a:extLst>
                    <a:ext uri="{9D8B030D-6E8A-4147-A177-3AD203B41FA5}">
                      <a16:colId xmlns:a16="http://schemas.microsoft.com/office/drawing/2014/main" val="2695414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</a:t>
                      </a:r>
                    </a:p>
                    <a:p>
                      <a:r>
                        <a:rPr lang="en-US" dirty="0"/>
                        <a:t>Loci*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</a:t>
                      </a:r>
                    </a:p>
                    <a:p>
                      <a:r>
                        <a:rPr lang="en-US" dirty="0"/>
                        <a:t>Transcripts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UHRR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15,060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138,622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675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Alzheimer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21,563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270,205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4363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D2245E-A5F3-5642-85D4-E6DB8B7C2F1F}"/>
              </a:ext>
            </a:extLst>
          </p:cNvPr>
          <p:cNvSpPr txBox="1"/>
          <p:nvPr/>
        </p:nvSpPr>
        <p:spPr>
          <a:xfrm>
            <a:off x="523876" y="5567162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* Unique loci is not exactly unique genes but non-overlapping transcribed regions</a:t>
            </a:r>
          </a:p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200" dirty="0"/>
              <a:t>Use SQANTI2 + annotation to determine known/novel genes/transcripts</a:t>
            </a:r>
          </a:p>
        </p:txBody>
      </p:sp>
    </p:spTree>
    <p:extLst>
      <p:ext uri="{BB962C8B-B14F-4D97-AF65-F5344CB8AC3E}">
        <p14:creationId xmlns:p14="http://schemas.microsoft.com/office/powerpoint/2010/main" val="23708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FC815D-4FA5-CB43-92B0-72804A9E63A0}"/>
              </a:ext>
            </a:extLst>
          </p:cNvPr>
          <p:cNvSpPr/>
          <p:nvPr/>
        </p:nvSpPr>
        <p:spPr>
          <a:xfrm>
            <a:off x="406179" y="823355"/>
            <a:ext cx="1419104" cy="1219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BAE8105-4FAC-B04D-9E9A-F257D17FAEFE}"/>
              </a:ext>
            </a:extLst>
          </p:cNvPr>
          <p:cNvSpPr/>
          <p:nvPr/>
        </p:nvSpPr>
        <p:spPr>
          <a:xfrm>
            <a:off x="613998" y="1365662"/>
            <a:ext cx="736271" cy="225631"/>
          </a:xfrm>
          <a:custGeom>
            <a:avLst/>
            <a:gdLst>
              <a:gd name="connsiteX0" fmla="*/ 0 w 1282535"/>
              <a:gd name="connsiteY0" fmla="*/ 155191 h 295134"/>
              <a:gd name="connsiteX1" fmla="*/ 570016 w 1282535"/>
              <a:gd name="connsiteY1" fmla="*/ 812 h 295134"/>
              <a:gd name="connsiteX2" fmla="*/ 665018 w 1282535"/>
              <a:gd name="connsiteY2" fmla="*/ 214568 h 295134"/>
              <a:gd name="connsiteX3" fmla="*/ 961902 w 1282535"/>
              <a:gd name="connsiteY3" fmla="*/ 285820 h 295134"/>
              <a:gd name="connsiteX4" fmla="*/ 1282535 w 1282535"/>
              <a:gd name="connsiteY4" fmla="*/ 24563 h 29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535" h="295134">
                <a:moveTo>
                  <a:pt x="0" y="155191"/>
                </a:moveTo>
                <a:cubicBezTo>
                  <a:pt x="229590" y="73053"/>
                  <a:pt x="459180" y="-9084"/>
                  <a:pt x="570016" y="812"/>
                </a:cubicBezTo>
                <a:cubicBezTo>
                  <a:pt x="680852" y="10708"/>
                  <a:pt x="599704" y="167067"/>
                  <a:pt x="665018" y="214568"/>
                </a:cubicBezTo>
                <a:cubicBezTo>
                  <a:pt x="730332" y="262069"/>
                  <a:pt x="858983" y="317488"/>
                  <a:pt x="961902" y="285820"/>
                </a:cubicBezTo>
                <a:cubicBezTo>
                  <a:pt x="1064822" y="254153"/>
                  <a:pt x="1173678" y="139358"/>
                  <a:pt x="1282535" y="24563"/>
                </a:cubicBezTo>
              </a:path>
            </a:pathLst>
          </a:cu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65C295F-D24F-8940-8603-DB1AB8840414}"/>
              </a:ext>
            </a:extLst>
          </p:cNvPr>
          <p:cNvSpPr/>
          <p:nvPr/>
        </p:nvSpPr>
        <p:spPr>
          <a:xfrm>
            <a:off x="588267" y="1518061"/>
            <a:ext cx="736271" cy="225631"/>
          </a:xfrm>
          <a:custGeom>
            <a:avLst/>
            <a:gdLst>
              <a:gd name="connsiteX0" fmla="*/ 0 w 1282535"/>
              <a:gd name="connsiteY0" fmla="*/ 155191 h 295134"/>
              <a:gd name="connsiteX1" fmla="*/ 570016 w 1282535"/>
              <a:gd name="connsiteY1" fmla="*/ 812 h 295134"/>
              <a:gd name="connsiteX2" fmla="*/ 665018 w 1282535"/>
              <a:gd name="connsiteY2" fmla="*/ 214568 h 295134"/>
              <a:gd name="connsiteX3" fmla="*/ 961902 w 1282535"/>
              <a:gd name="connsiteY3" fmla="*/ 285820 h 295134"/>
              <a:gd name="connsiteX4" fmla="*/ 1282535 w 1282535"/>
              <a:gd name="connsiteY4" fmla="*/ 24563 h 29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535" h="295134">
                <a:moveTo>
                  <a:pt x="0" y="155191"/>
                </a:moveTo>
                <a:cubicBezTo>
                  <a:pt x="229590" y="73053"/>
                  <a:pt x="459180" y="-9084"/>
                  <a:pt x="570016" y="812"/>
                </a:cubicBezTo>
                <a:cubicBezTo>
                  <a:pt x="680852" y="10708"/>
                  <a:pt x="599704" y="167067"/>
                  <a:pt x="665018" y="214568"/>
                </a:cubicBezTo>
                <a:cubicBezTo>
                  <a:pt x="730332" y="262069"/>
                  <a:pt x="858983" y="317488"/>
                  <a:pt x="961902" y="285820"/>
                </a:cubicBezTo>
                <a:cubicBezTo>
                  <a:pt x="1064822" y="254153"/>
                  <a:pt x="1173678" y="139358"/>
                  <a:pt x="1282535" y="24563"/>
                </a:cubicBezTo>
              </a:path>
            </a:pathLst>
          </a:custGeom>
          <a:noFill/>
          <a:ln w="190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1D3D36-8ECF-D444-9311-37331B1B233E}"/>
              </a:ext>
            </a:extLst>
          </p:cNvPr>
          <p:cNvSpPr/>
          <p:nvPr/>
        </p:nvSpPr>
        <p:spPr>
          <a:xfrm>
            <a:off x="598161" y="1670461"/>
            <a:ext cx="736271" cy="225631"/>
          </a:xfrm>
          <a:custGeom>
            <a:avLst/>
            <a:gdLst>
              <a:gd name="connsiteX0" fmla="*/ 0 w 1282535"/>
              <a:gd name="connsiteY0" fmla="*/ 155191 h 295134"/>
              <a:gd name="connsiteX1" fmla="*/ 570016 w 1282535"/>
              <a:gd name="connsiteY1" fmla="*/ 812 h 295134"/>
              <a:gd name="connsiteX2" fmla="*/ 665018 w 1282535"/>
              <a:gd name="connsiteY2" fmla="*/ 214568 h 295134"/>
              <a:gd name="connsiteX3" fmla="*/ 961902 w 1282535"/>
              <a:gd name="connsiteY3" fmla="*/ 285820 h 295134"/>
              <a:gd name="connsiteX4" fmla="*/ 1282535 w 1282535"/>
              <a:gd name="connsiteY4" fmla="*/ 24563 h 29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535" h="295134">
                <a:moveTo>
                  <a:pt x="0" y="155191"/>
                </a:moveTo>
                <a:cubicBezTo>
                  <a:pt x="229590" y="73053"/>
                  <a:pt x="459180" y="-9084"/>
                  <a:pt x="570016" y="812"/>
                </a:cubicBezTo>
                <a:cubicBezTo>
                  <a:pt x="680852" y="10708"/>
                  <a:pt x="599704" y="167067"/>
                  <a:pt x="665018" y="214568"/>
                </a:cubicBezTo>
                <a:cubicBezTo>
                  <a:pt x="730332" y="262069"/>
                  <a:pt x="858983" y="317488"/>
                  <a:pt x="961902" y="285820"/>
                </a:cubicBezTo>
                <a:cubicBezTo>
                  <a:pt x="1064822" y="254153"/>
                  <a:pt x="1173678" y="139358"/>
                  <a:pt x="1282535" y="24563"/>
                </a:cubicBezTo>
              </a:path>
            </a:pathLst>
          </a:custGeom>
          <a:noFill/>
          <a:ln w="1905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2414D-FC35-E94B-B22B-915AD58C4BE6}"/>
              </a:ext>
            </a:extLst>
          </p:cNvPr>
          <p:cNvSpPr txBox="1"/>
          <p:nvPr/>
        </p:nvSpPr>
        <p:spPr>
          <a:xfrm>
            <a:off x="524933" y="813460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>
                <a:latin typeface="American Typewriter" panose="02090604020004020304" pitchFamily="18" charset="77"/>
              </a:rPr>
              <a:t>Transcripts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FBC3F3-42C9-C847-AF7E-CB02910618AF}"/>
              </a:ext>
            </a:extLst>
          </p:cNvPr>
          <p:cNvSpPr/>
          <p:nvPr/>
        </p:nvSpPr>
        <p:spPr>
          <a:xfrm>
            <a:off x="844278" y="1072077"/>
            <a:ext cx="9605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FASTA/FASTQ</a:t>
            </a:r>
            <a:endParaRPr lang="en-US" sz="10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D004D4A-DAC4-1F4A-A45B-E8EC4164F137}"/>
              </a:ext>
            </a:extLst>
          </p:cNvPr>
          <p:cNvSpPr/>
          <p:nvPr/>
        </p:nvSpPr>
        <p:spPr>
          <a:xfrm>
            <a:off x="421319" y="2295894"/>
            <a:ext cx="1419104" cy="1219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C72853-63A9-4D49-A95F-380E3D72FC49}"/>
              </a:ext>
            </a:extLst>
          </p:cNvPr>
          <p:cNvSpPr txBox="1"/>
          <p:nvPr/>
        </p:nvSpPr>
        <p:spPr>
          <a:xfrm>
            <a:off x="540073" y="2285999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>
                <a:latin typeface="American Typewriter" panose="02090604020004020304" pitchFamily="18" charset="77"/>
              </a:rPr>
              <a:t>Genome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2DCB4D-2122-8F4D-A969-B1F623AD243C}"/>
              </a:ext>
            </a:extLst>
          </p:cNvPr>
          <p:cNvSpPr/>
          <p:nvPr/>
        </p:nvSpPr>
        <p:spPr>
          <a:xfrm>
            <a:off x="1227408" y="2520137"/>
            <a:ext cx="5373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FASTA</a:t>
            </a:r>
            <a:endParaRPr lang="en-US" sz="1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D60A63-0992-0E4C-B39B-ABC1F267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5" y="2727701"/>
            <a:ext cx="506351" cy="5063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865F68-67F0-1D4D-887B-6BB98A38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79" y="2885704"/>
            <a:ext cx="383489" cy="289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2AF4DE-579D-0D41-9570-C9717BD6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86" y="2766358"/>
            <a:ext cx="325124" cy="506351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4969460-6C94-3A40-8C32-39484E20C177}"/>
              </a:ext>
            </a:extLst>
          </p:cNvPr>
          <p:cNvSpPr/>
          <p:nvPr/>
        </p:nvSpPr>
        <p:spPr>
          <a:xfrm>
            <a:off x="421319" y="3749233"/>
            <a:ext cx="1419104" cy="1219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23427-FF00-B14D-9903-271655DFDCB1}"/>
              </a:ext>
            </a:extLst>
          </p:cNvPr>
          <p:cNvSpPr txBox="1"/>
          <p:nvPr/>
        </p:nvSpPr>
        <p:spPr>
          <a:xfrm>
            <a:off x="540073" y="3739338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>
                <a:latin typeface="American Typewriter" panose="02090604020004020304" pitchFamily="18" charset="77"/>
              </a:rPr>
              <a:t>Annotation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D5BB97-6D5B-F441-8C51-A09AB539DE8E}"/>
              </a:ext>
            </a:extLst>
          </p:cNvPr>
          <p:cNvSpPr/>
          <p:nvPr/>
        </p:nvSpPr>
        <p:spPr>
          <a:xfrm>
            <a:off x="1358034" y="3973476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GTF</a:t>
            </a:r>
            <a:endParaRPr lang="en-US" sz="1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CA0970E-2B59-EF49-9C74-3F737929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0" y="4140131"/>
            <a:ext cx="588636" cy="670955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C838ED1-EC17-964B-80D8-5694647FD2A8}"/>
              </a:ext>
            </a:extLst>
          </p:cNvPr>
          <p:cNvSpPr/>
          <p:nvPr/>
        </p:nvSpPr>
        <p:spPr>
          <a:xfrm>
            <a:off x="421319" y="5197434"/>
            <a:ext cx="1419104" cy="12192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75990D-3F27-B84A-9EBC-8A752063D261}"/>
              </a:ext>
            </a:extLst>
          </p:cNvPr>
          <p:cNvSpPr txBox="1"/>
          <p:nvPr/>
        </p:nvSpPr>
        <p:spPr>
          <a:xfrm>
            <a:off x="540073" y="5187539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>
                <a:latin typeface="American Typewriter" panose="02090604020004020304" pitchFamily="18" charset="77"/>
              </a:rPr>
              <a:t>Optional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814114-EA42-0642-8996-CFC49D2C46C8}"/>
              </a:ext>
            </a:extLst>
          </p:cNvPr>
          <p:cNvSpPr txBox="1"/>
          <p:nvPr/>
        </p:nvSpPr>
        <p:spPr>
          <a:xfrm>
            <a:off x="550238" y="5473783"/>
            <a:ext cx="914400" cy="1481447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lnSpc>
                <a:spcPts val="15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RNA-seq</a:t>
            </a:r>
          </a:p>
          <a:p>
            <a:pPr>
              <a:lnSpc>
                <a:spcPts val="15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CAGE</a:t>
            </a:r>
          </a:p>
          <a:p>
            <a:pPr>
              <a:lnSpc>
                <a:spcPts val="15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polyA motif</a:t>
            </a:r>
          </a:p>
          <a:p>
            <a:pPr>
              <a:lnSpc>
                <a:spcPts val="1500"/>
              </a:lnSpc>
              <a:buClr>
                <a:schemeClr val="accent1"/>
              </a:buClr>
              <a:buSzPct val="150000"/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Intropolis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3CC121-442F-C043-AECD-F838D1B90B63}"/>
              </a:ext>
            </a:extLst>
          </p:cNvPr>
          <p:cNvCxnSpPr/>
          <p:nvPr/>
        </p:nvCxnSpPr>
        <p:spPr>
          <a:xfrm>
            <a:off x="2315688" y="3272709"/>
            <a:ext cx="16506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34ACBDB-7F74-E044-BAF5-B3B0FDF9719E}"/>
              </a:ext>
            </a:extLst>
          </p:cNvPr>
          <p:cNvSpPr txBox="1"/>
          <p:nvPr/>
        </p:nvSpPr>
        <p:spPr>
          <a:xfrm>
            <a:off x="2487961" y="2825735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2000" b="1" dirty="0">
                <a:latin typeface="American Typewriter" panose="02090604020004020304" pitchFamily="18" charset="77"/>
              </a:rPr>
              <a:t>SQANTI2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7356C61-61EE-F443-9CF0-4D0A8C8753F5}"/>
              </a:ext>
            </a:extLst>
          </p:cNvPr>
          <p:cNvSpPr/>
          <p:nvPr/>
        </p:nvSpPr>
        <p:spPr>
          <a:xfrm>
            <a:off x="4453246" y="833250"/>
            <a:ext cx="3099460" cy="16868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C13AE0-0D18-4A48-A498-B2486B8056E4}"/>
              </a:ext>
            </a:extLst>
          </p:cNvPr>
          <p:cNvSpPr txBox="1"/>
          <p:nvPr/>
        </p:nvSpPr>
        <p:spPr>
          <a:xfrm>
            <a:off x="4572000" y="823355"/>
            <a:ext cx="1997138" cy="1265164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>
                <a:latin typeface="American Typewriter" panose="02090604020004020304" pitchFamily="18" charset="77"/>
              </a:rPr>
              <a:t>Classification Report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21631F9-38CB-8145-BC9C-0548A6A0BF9C}"/>
              </a:ext>
            </a:extLst>
          </p:cNvPr>
          <p:cNvSpPr/>
          <p:nvPr/>
        </p:nvSpPr>
        <p:spPr>
          <a:xfrm>
            <a:off x="4453246" y="2741221"/>
            <a:ext cx="3099460" cy="16868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E4ADEA-497C-0A41-A19B-BC8B0BEBD3F2}"/>
              </a:ext>
            </a:extLst>
          </p:cNvPr>
          <p:cNvSpPr txBox="1"/>
          <p:nvPr/>
        </p:nvSpPr>
        <p:spPr>
          <a:xfrm>
            <a:off x="4572000" y="2731326"/>
            <a:ext cx="1997138" cy="1265164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>
                <a:latin typeface="American Typewriter" panose="02090604020004020304" pitchFamily="18" charset="77"/>
              </a:rPr>
              <a:t>Junction Report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3F115F1-E97F-EE44-95C3-49190425442A}"/>
              </a:ext>
            </a:extLst>
          </p:cNvPr>
          <p:cNvSpPr/>
          <p:nvPr/>
        </p:nvSpPr>
        <p:spPr>
          <a:xfrm>
            <a:off x="4459103" y="4650731"/>
            <a:ext cx="3099460" cy="16868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30F1C0-A455-2046-9C29-B714883ED0AB}"/>
              </a:ext>
            </a:extLst>
          </p:cNvPr>
          <p:cNvSpPr txBox="1"/>
          <p:nvPr/>
        </p:nvSpPr>
        <p:spPr>
          <a:xfrm>
            <a:off x="4577857" y="4640836"/>
            <a:ext cx="1997138" cy="1265164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>
                <a:latin typeface="American Typewriter" panose="02090604020004020304" pitchFamily="18" charset="77"/>
              </a:rPr>
              <a:t>Graphics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D29642-352C-1544-815F-F5A47825999C}"/>
              </a:ext>
            </a:extLst>
          </p:cNvPr>
          <p:cNvSpPr txBox="1"/>
          <p:nvPr/>
        </p:nvSpPr>
        <p:spPr>
          <a:xfrm>
            <a:off x="4691167" y="1183949"/>
            <a:ext cx="1436835" cy="181083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PB.1.2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PB.1.3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PB.2.1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PB.3.1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21A15-C34A-0248-A559-81BF732338BE}"/>
              </a:ext>
            </a:extLst>
          </p:cNvPr>
          <p:cNvSpPr txBox="1"/>
          <p:nvPr/>
        </p:nvSpPr>
        <p:spPr>
          <a:xfrm>
            <a:off x="5427391" y="1195187"/>
            <a:ext cx="1436835" cy="181083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SNCA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SNCA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TP53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KIFL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21D2D8-AAED-E94E-99AC-0F4C5607D9C4}"/>
              </a:ext>
            </a:extLst>
          </p:cNvPr>
          <p:cNvSpPr txBox="1"/>
          <p:nvPr/>
        </p:nvSpPr>
        <p:spPr>
          <a:xfrm>
            <a:off x="4809921" y="1159562"/>
            <a:ext cx="3099460" cy="400582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ID       Gene    Transcript  Category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3017D1-EA1B-CD46-9ED9-E9C9DBF0F9AF}"/>
              </a:ext>
            </a:extLst>
          </p:cNvPr>
          <p:cNvSpPr txBox="1"/>
          <p:nvPr/>
        </p:nvSpPr>
        <p:spPr>
          <a:xfrm>
            <a:off x="6017183" y="1182049"/>
            <a:ext cx="1436835" cy="181083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ENST0092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ENST0093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ENST0102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ENST0013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E49FCD0-1493-2542-B2C2-B783987CA07A}"/>
              </a:ext>
            </a:extLst>
          </p:cNvPr>
          <p:cNvSpPr txBox="1"/>
          <p:nvPr/>
        </p:nvSpPr>
        <p:spPr>
          <a:xfrm>
            <a:off x="6848418" y="1180999"/>
            <a:ext cx="1436835" cy="181083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Known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Novel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Known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Known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B5FB693-417B-3C41-BA23-BD21727BB215}"/>
              </a:ext>
            </a:extLst>
          </p:cNvPr>
          <p:cNvCxnSpPr>
            <a:cxnSpLocks/>
          </p:cNvCxnSpPr>
          <p:nvPr/>
        </p:nvCxnSpPr>
        <p:spPr>
          <a:xfrm>
            <a:off x="4572000" y="1432955"/>
            <a:ext cx="288201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8009E0C-EE87-7246-892A-D785F2983EDC}"/>
              </a:ext>
            </a:extLst>
          </p:cNvPr>
          <p:cNvSpPr txBox="1"/>
          <p:nvPr/>
        </p:nvSpPr>
        <p:spPr>
          <a:xfrm>
            <a:off x="4608805" y="3137023"/>
            <a:ext cx="1436835" cy="181083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Junction1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Junction2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Junction3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Junction4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8F3F7A-7EEE-8A48-A53B-890BAD4B79F5}"/>
              </a:ext>
            </a:extLst>
          </p:cNvPr>
          <p:cNvSpPr txBox="1"/>
          <p:nvPr/>
        </p:nvSpPr>
        <p:spPr>
          <a:xfrm>
            <a:off x="5427391" y="3139349"/>
            <a:ext cx="1436835" cy="181083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GT-AG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GC-AG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AT-AG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CC-AG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614422-A620-3D4D-9E7E-EFE3E64F360E}"/>
              </a:ext>
            </a:extLst>
          </p:cNvPr>
          <p:cNvSpPr txBox="1"/>
          <p:nvPr/>
        </p:nvSpPr>
        <p:spPr>
          <a:xfrm>
            <a:off x="4696637" y="3081037"/>
            <a:ext cx="3099460" cy="400582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Index 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SpliceSite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Count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F594D8-2C12-6547-BF77-4E3D9162924E}"/>
              </a:ext>
            </a:extLst>
          </p:cNvPr>
          <p:cNvSpPr txBox="1"/>
          <p:nvPr/>
        </p:nvSpPr>
        <p:spPr>
          <a:xfrm>
            <a:off x="6230981" y="3143592"/>
            <a:ext cx="1436835" cy="181083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63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>
              <a:lnSpc>
                <a:spcPts val="1600"/>
              </a:lnSpc>
              <a:buClr>
                <a:schemeClr val="accent1"/>
              </a:buClr>
              <a:buSzPct val="150000"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96493F2-C658-7E40-972F-50B2C7009519}"/>
              </a:ext>
            </a:extLst>
          </p:cNvPr>
          <p:cNvCxnSpPr>
            <a:cxnSpLocks/>
          </p:cNvCxnSpPr>
          <p:nvPr/>
        </p:nvCxnSpPr>
        <p:spPr>
          <a:xfrm>
            <a:off x="4572000" y="3353367"/>
            <a:ext cx="288201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8857FB7C-DDF3-D647-8BE6-E6AEC0FAC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393"/>
          <a:stretch/>
        </p:blipFill>
        <p:spPr>
          <a:xfrm>
            <a:off x="4592995" y="5006142"/>
            <a:ext cx="755194" cy="97606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02F655C-2838-D743-9BBA-9AE3650E8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830" y="5049054"/>
            <a:ext cx="1104292" cy="96975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99EA664-DDF8-4B42-9C8D-7505E7030700}"/>
              </a:ext>
            </a:extLst>
          </p:cNvPr>
          <p:cNvSpPr txBox="1"/>
          <p:nvPr/>
        </p:nvSpPr>
        <p:spPr>
          <a:xfrm>
            <a:off x="5518154" y="6448593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  <a:buSzPct val="150000"/>
            </a:pPr>
            <a:r>
              <a:rPr lang="en-US" sz="1600" dirty="0">
                <a:hlinkClick r:id="rId6"/>
              </a:rPr>
              <a:t>https://github.com/Magdoll/SQANTI2/</a:t>
            </a:r>
            <a:endParaRPr lang="en-US" sz="1600" dirty="0"/>
          </a:p>
        </p:txBody>
      </p:sp>
      <p:sp>
        <p:nvSpPr>
          <p:cNvPr id="78" name="Title 77">
            <a:extLst>
              <a:ext uri="{FF2B5EF4-FFF2-40B4-BE49-F238E27FC236}">
                <a16:creationId xmlns:a16="http://schemas.microsoft.com/office/drawing/2014/main" id="{C848C1FF-6037-514D-ABA7-8EF5D9572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7160"/>
            <a:ext cx="8250682" cy="400110"/>
          </a:xfrm>
        </p:spPr>
        <p:txBody>
          <a:bodyPr/>
          <a:lstStyle/>
          <a:p>
            <a:r>
              <a:rPr lang="en-US" dirty="0"/>
              <a:t>SQANTI2: classifying full-length transcripts</a:t>
            </a:r>
          </a:p>
        </p:txBody>
      </p:sp>
    </p:spTree>
    <p:extLst>
      <p:ext uri="{BB962C8B-B14F-4D97-AF65-F5344CB8AC3E}">
        <p14:creationId xmlns:p14="http://schemas.microsoft.com/office/powerpoint/2010/main" val="24579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6BCF45-8418-D549-BF65-C08872DF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720504"/>
            <a:ext cx="8154457" cy="400110"/>
          </a:xfrm>
        </p:spPr>
        <p:txBody>
          <a:bodyPr/>
          <a:lstStyle/>
          <a:p>
            <a:r>
              <a:rPr lang="en-US" dirty="0"/>
              <a:t>Sqanti2 as a quality control tool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36477-005A-2443-BC24-CF8BA6A9368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23876" y="1567543"/>
            <a:ext cx="8154457" cy="4759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SQANTI2 is for: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Classification of isoforms against known transcripts</a:t>
            </a:r>
          </a:p>
          <a:p>
            <a:r>
              <a:rPr lang="en-US" dirty="0"/>
              <a:t>Classification of junctions </a:t>
            </a:r>
          </a:p>
          <a:p>
            <a:r>
              <a:rPr lang="en-US" dirty="0"/>
              <a:t>Identification of potential cDNA artifacts</a:t>
            </a:r>
          </a:p>
          <a:p>
            <a:r>
              <a:rPr lang="en-US" dirty="0"/>
              <a:t>Aggregation of supporting evidence for full-length </a:t>
            </a:r>
          </a:p>
          <a:p>
            <a:r>
              <a:rPr lang="en-US" dirty="0"/>
              <a:t>Supporting evidence for functionality (ORF, NMD)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What SQANTI2 is NOT for: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Comparative analysis (sample 1 vs sample 2)</a:t>
            </a:r>
          </a:p>
          <a:p>
            <a:r>
              <a:rPr lang="en-US" dirty="0"/>
              <a:t>Fixing problems with other parts of analysis pipeline (ex: aligner mistakes, low quality sequences, multi-mapping issues)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066ECC-8BE6-BC4D-B0A0-86DD85702D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3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acBio Nonconfidential PPT Template 2016_v2">
  <a:themeElements>
    <a:clrScheme name="PacBio">
      <a:dk1>
        <a:srgbClr val="000000"/>
      </a:dk1>
      <a:lt1>
        <a:srgbClr val="FFFFFF"/>
      </a:lt1>
      <a:dk2>
        <a:srgbClr val="233652"/>
      </a:dk2>
      <a:lt2>
        <a:srgbClr val="EEECE1"/>
      </a:lt2>
      <a:accent1>
        <a:srgbClr val="008EB9"/>
      </a:accent1>
      <a:accent2>
        <a:srgbClr val="67C18C"/>
      </a:accent2>
      <a:accent3>
        <a:srgbClr val="553176"/>
      </a:accent3>
      <a:accent4>
        <a:srgbClr val="CADB44"/>
      </a:accent4>
      <a:accent5>
        <a:srgbClr val="B50938"/>
      </a:accent5>
      <a:accent6>
        <a:srgbClr val="717073"/>
      </a:accent6>
      <a:hlink>
        <a:srgbClr val="008EB9"/>
      </a:hlink>
      <a:folHlink>
        <a:srgbClr val="000000"/>
      </a:folHlink>
    </a:clrScheme>
    <a:fontScheme name="PacBi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45720" rIns="91440" bIns="45720" rtlCol="0">
        <a:noAutofit/>
      </a:bodyPr>
      <a:lstStyle>
        <a:defPPr marL="171450" indent="-171450">
          <a:spcAft>
            <a:spcPts val="600"/>
          </a:spcAft>
          <a:buClr>
            <a:schemeClr val="accent1"/>
          </a:buClr>
          <a:buSzPct val="150000"/>
          <a:buFont typeface="Arial" panose="020B0604020202020204" pitchFamily="34" charset="0"/>
          <a:buChar char="-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acBio NONCONFIDENTIAL PPT Template 2017.potx" id="{C4934F7C-C597-4D5A-9A23-A80D93393363}" vid="{8BD2029D-569E-4F77-9EDC-35586BB76C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FFB6210C01D744A5130ABD04408E60" ma:contentTypeVersion="0" ma:contentTypeDescription="Create a new document." ma:contentTypeScope="" ma:versionID="3de42210de422435cc55b54a58f1dbb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7C61C0-E83C-494A-996B-6482AD8D52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2D859B-206F-4841-8678-A1BD507DFA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727937-9DFF-46BE-A21A-EEFB342A2AF2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PacBio NONCONFIDENTIAL PPT Template 2017</Template>
  <TotalTime>12671</TotalTime>
  <Words>879</Words>
  <Application>Microsoft Macintosh PowerPoint</Application>
  <PresentationFormat>On-screen Show (4:3)</PresentationFormat>
  <Paragraphs>230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American Typewriter</vt:lpstr>
      <vt:lpstr>Arial</vt:lpstr>
      <vt:lpstr>Calibri</vt:lpstr>
      <vt:lpstr>Consolas</vt:lpstr>
      <vt:lpstr>Lucida Grande</vt:lpstr>
      <vt:lpstr>PacBio Nonconfidential PPT Template 2016_v2</vt:lpstr>
      <vt:lpstr>Iso-Seq Bioinformatics Template</vt:lpstr>
      <vt:lpstr>PowerPoint Presentation</vt:lpstr>
      <vt:lpstr>Template contents</vt:lpstr>
      <vt:lpstr>Raw data tracksheet</vt:lpstr>
      <vt:lpstr>Sequencing summary</vt:lpstr>
      <vt:lpstr>Iso-seq summary: classify</vt:lpstr>
      <vt:lpstr>Iso-seq summary: cluster &amp; collapse</vt:lpstr>
      <vt:lpstr>SQANTI2: classifying full-length transcripts</vt:lpstr>
      <vt:lpstr>Sqanti2 as a quality control tool</vt:lpstr>
      <vt:lpstr>Sqanti2: Sqanti_qc2.py</vt:lpstr>
      <vt:lpstr>Sqanti2: Sqanti_qc2.py example</vt:lpstr>
      <vt:lpstr>Sqanti2: Sqanti_filter2.py</vt:lpstr>
      <vt:lpstr>Sqanti2: Sqanti_filter2.py example</vt:lpstr>
      <vt:lpstr>Sqanti2 before &amp; after filtering</vt:lpstr>
      <vt:lpstr>Rarefaction curves</vt:lpstr>
      <vt:lpstr>Iso-seq online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 Goes Here in Title Case and Should Be No Longer Than 2 Lines</dc:title>
  <dc:creator>Elizabeth Tseng</dc:creator>
  <cp:keywords>PacBio;SMRT Sequencing;Pacific Biosciences;Single Molecule, Real-Time</cp:keywords>
  <cp:lastModifiedBy>Microsoft Office User</cp:lastModifiedBy>
  <cp:revision>309</cp:revision>
  <dcterms:created xsi:type="dcterms:W3CDTF">2017-08-24T21:13:27Z</dcterms:created>
  <dcterms:modified xsi:type="dcterms:W3CDTF">2019-12-05T22:44:50Z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0x01010020FFB6210C01D744A5130ABD04408E60</vt:lpwstr>
  </property>
</Properties>
</file>